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9"/>
  </p:notesMasterIdLst>
  <p:handoutMasterIdLst>
    <p:handoutMasterId r:id="rId20"/>
  </p:handoutMasterIdLst>
  <p:sldIdLst>
    <p:sldId id="411" r:id="rId2"/>
    <p:sldId id="414" r:id="rId3"/>
    <p:sldId id="385" r:id="rId4"/>
    <p:sldId id="408" r:id="rId5"/>
    <p:sldId id="398" r:id="rId6"/>
    <p:sldId id="402" r:id="rId7"/>
    <p:sldId id="405" r:id="rId8"/>
    <p:sldId id="403" r:id="rId9"/>
    <p:sldId id="399" r:id="rId10"/>
    <p:sldId id="407" r:id="rId11"/>
    <p:sldId id="419" r:id="rId12"/>
    <p:sldId id="420" r:id="rId13"/>
    <p:sldId id="401" r:id="rId14"/>
    <p:sldId id="415" r:id="rId15"/>
    <p:sldId id="417" r:id="rId16"/>
    <p:sldId id="418" r:id="rId17"/>
    <p:sldId id="413" r:id="rId18"/>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ACF"/>
    <a:srgbClr val="FF6600"/>
    <a:srgbClr val="FFFF66"/>
    <a:srgbClr val="FFFF99"/>
    <a:srgbClr val="B7DEE8"/>
    <a:srgbClr val="0066CC"/>
    <a:srgbClr val="0083CD"/>
    <a:srgbClr val="F7FDFF"/>
    <a:srgbClr val="0C1B2E"/>
    <a:srgbClr val="008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70" autoAdjust="0"/>
    <p:restoredTop sz="96391" autoAdjust="0"/>
  </p:normalViewPr>
  <p:slideViewPr>
    <p:cSldViewPr snapToGrid="0">
      <p:cViewPr varScale="1">
        <p:scale>
          <a:sx n="116" d="100"/>
          <a:sy n="116" d="100"/>
        </p:scale>
        <p:origin x="562" y="77"/>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4" d="100"/>
          <a:sy n="74" d="100"/>
        </p:scale>
        <p:origin x="300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B827D0-2A0E-4E58-B523-9EFE9E2FCE05}" type="datetimeFigureOut">
              <a:rPr lang="zh-TW" altLang="en-US" smtClean="0"/>
              <a:t>2023/3/1</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08D06D-F551-4267-BCCB-F5C25D44EAF7}" type="slidenum">
              <a:rPr lang="zh-TW" altLang="en-US" smtClean="0"/>
              <a:t>‹#›</a:t>
            </a:fld>
            <a:endParaRPr lang="zh-TW" altLang="en-US"/>
          </a:p>
        </p:txBody>
      </p:sp>
    </p:spTree>
    <p:extLst>
      <p:ext uri="{BB962C8B-B14F-4D97-AF65-F5344CB8AC3E}">
        <p14:creationId xmlns:p14="http://schemas.microsoft.com/office/powerpoint/2010/main" val="348950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2A1D6-0F22-47CB-BED3-91C804A50AC7}" type="datetimeFigureOut">
              <a:rPr lang="zh-TW" altLang="en-US" smtClean="0"/>
              <a:t>2023/3/1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4026A-57D6-4A76-ACEB-FC91802D8586}" type="slidenum">
              <a:rPr lang="zh-TW" altLang="en-US" smtClean="0"/>
              <a:t>‹#›</a:t>
            </a:fld>
            <a:endParaRPr lang="zh-TW" altLang="en-US"/>
          </a:p>
        </p:txBody>
      </p:sp>
    </p:spTree>
    <p:extLst>
      <p:ext uri="{BB962C8B-B14F-4D97-AF65-F5344CB8AC3E}">
        <p14:creationId xmlns:p14="http://schemas.microsoft.com/office/powerpoint/2010/main" val="281349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3</a:t>
            </a:fld>
            <a:endParaRPr lang="zh-TW" altLang="en-US"/>
          </a:p>
        </p:txBody>
      </p:sp>
    </p:spTree>
    <p:extLst>
      <p:ext uri="{BB962C8B-B14F-4D97-AF65-F5344CB8AC3E}">
        <p14:creationId xmlns:p14="http://schemas.microsoft.com/office/powerpoint/2010/main" val="1149033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4</a:t>
            </a:fld>
            <a:endParaRPr lang="zh-TW" altLang="en-US"/>
          </a:p>
        </p:txBody>
      </p:sp>
    </p:spTree>
    <p:extLst>
      <p:ext uri="{BB962C8B-B14F-4D97-AF65-F5344CB8AC3E}">
        <p14:creationId xmlns:p14="http://schemas.microsoft.com/office/powerpoint/2010/main" val="1833227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等腰三角形 6"/>
          <p:cNvSpPr/>
          <p:nvPr userDrawn="1"/>
        </p:nvSpPr>
        <p:spPr>
          <a:xfrm rot="10800000" flipH="1">
            <a:off x="7143750" y="3784599"/>
            <a:ext cx="2000250" cy="1358900"/>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0" y="1763482"/>
            <a:ext cx="9144000" cy="20211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userDrawn="1"/>
        </p:nvSpPr>
        <p:spPr>
          <a:xfrm flipH="1">
            <a:off x="6905624" y="2266950"/>
            <a:ext cx="2238376" cy="1517649"/>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27" y="158995"/>
            <a:ext cx="1326976" cy="372904"/>
          </a:xfrm>
          <a:prstGeom prst="rect">
            <a:avLst/>
          </a:prstGeom>
        </p:spPr>
      </p:pic>
      <p:sp>
        <p:nvSpPr>
          <p:cNvPr id="2" name="標題 1"/>
          <p:cNvSpPr>
            <a:spLocks noGrp="1"/>
          </p:cNvSpPr>
          <p:nvPr>
            <p:ph type="ctrTitle" hasCustomPrompt="1"/>
          </p:nvPr>
        </p:nvSpPr>
        <p:spPr>
          <a:xfrm>
            <a:off x="415290" y="1962851"/>
            <a:ext cx="5064429" cy="1005817"/>
          </a:xfrm>
        </p:spPr>
        <p:txBody>
          <a:bodyPr anchor="ctr">
            <a:noAutofit/>
          </a:bodyPr>
          <a:lstStyle>
            <a:lvl1pPr algn="l" defTabSz="457200" rtl="0" eaLnBrk="0" fontAlgn="base" hangingPunct="0">
              <a:spcBef>
                <a:spcPct val="0"/>
              </a:spcBef>
              <a:spcAft>
                <a:spcPct val="0"/>
              </a:spcAft>
              <a:defRPr lang="zh-TW" altLang="en-US" sz="8800" b="1" kern="1200" dirty="0">
                <a:solidFill>
                  <a:schemeClr val="bg1"/>
                </a:solidFill>
                <a:latin typeface="Calibri" panose="020F0502020204030204" pitchFamily="34" charset="0"/>
                <a:ea typeface="+mn-ea"/>
                <a:cs typeface="Calibri" panose="020F0502020204030204" pitchFamily="34" charset="0"/>
              </a:defRPr>
            </a:lvl1pPr>
          </a:lstStyle>
          <a:p>
            <a:r>
              <a:rPr lang="en-US" altLang="zh-TW" dirty="0"/>
              <a:t>Title</a:t>
            </a:r>
            <a:endParaRPr lang="zh-TW" altLang="en-US" dirty="0"/>
          </a:p>
        </p:txBody>
      </p:sp>
      <p:sp>
        <p:nvSpPr>
          <p:cNvPr id="3" name="副標題 2"/>
          <p:cNvSpPr>
            <a:spLocks noGrp="1"/>
          </p:cNvSpPr>
          <p:nvPr>
            <p:ph type="subTitle" idx="1" hasCustomPrompt="1"/>
          </p:nvPr>
        </p:nvSpPr>
        <p:spPr>
          <a:xfrm>
            <a:off x="415290" y="3936346"/>
            <a:ext cx="4168036" cy="454851"/>
          </a:xfrm>
        </p:spPr>
        <p:txBody>
          <a:bodyPr>
            <a:normAutofit/>
          </a:bodyPr>
          <a:lstStyle>
            <a:lvl1pPr marL="0" indent="0" algn="l">
              <a:buNone/>
              <a:defRPr lang="zh-TW" altLang="en-US" sz="2000" kern="1200" dirty="0">
                <a:solidFill>
                  <a:schemeClr val="tx1">
                    <a:lumMod val="85000"/>
                    <a:lumOff val="15000"/>
                  </a:schemeClr>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dirty="0"/>
              <a:t>Subtitle</a:t>
            </a:r>
            <a:endParaRPr lang="zh-TW" altLang="en-US" dirty="0"/>
          </a:p>
        </p:txBody>
      </p:sp>
      <p:sp>
        <p:nvSpPr>
          <p:cNvPr id="4" name="日期版面配置區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13" name="文字方塊 12"/>
          <p:cNvSpPr txBox="1"/>
          <p:nvPr userDrawn="1"/>
        </p:nvSpPr>
        <p:spPr>
          <a:xfrm>
            <a:off x="320927" y="1150226"/>
            <a:ext cx="4869672" cy="646331"/>
          </a:xfrm>
          <a:prstGeom prst="rect">
            <a:avLst/>
          </a:prstGeom>
          <a:noFill/>
        </p:spPr>
        <p:txBody>
          <a:bodyPr wrap="square" rtlCol="0">
            <a:spAutoFit/>
          </a:bodyPr>
          <a:lstStyle/>
          <a:p>
            <a:r>
              <a:rPr lang="en-US" altLang="zh-TW" sz="3600" b="1" dirty="0">
                <a:solidFill>
                  <a:schemeClr val="tx1">
                    <a:lumMod val="85000"/>
                    <a:lumOff val="15000"/>
                  </a:schemeClr>
                </a:solidFill>
              </a:rPr>
              <a:t>Product Competition</a:t>
            </a:r>
          </a:p>
        </p:txBody>
      </p:sp>
    </p:spTree>
    <p:extLst>
      <p:ext uri="{BB962C8B-B14F-4D97-AF65-F5344CB8AC3E}">
        <p14:creationId xmlns:p14="http://schemas.microsoft.com/office/powerpoint/2010/main" val="270694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6" name="＞形箭號 5"/>
          <p:cNvSpPr/>
          <p:nvPr userDrawn="1"/>
        </p:nvSpPr>
        <p:spPr>
          <a:xfrm flipH="1">
            <a:off x="4572000" y="0"/>
            <a:ext cx="2476500" cy="5143500"/>
          </a:xfrm>
          <a:prstGeom prst="chevron">
            <a:avLst>
              <a:gd name="adj" fmla="val 83846"/>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形箭號 6"/>
          <p:cNvSpPr/>
          <p:nvPr userDrawn="1"/>
        </p:nvSpPr>
        <p:spPr>
          <a:xfrm flipH="1">
            <a:off x="5198790" y="0"/>
            <a:ext cx="3962400" cy="5143500"/>
          </a:xfrm>
          <a:prstGeom prst="chevron">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形箭號 7"/>
          <p:cNvSpPr/>
          <p:nvPr userDrawn="1"/>
        </p:nvSpPr>
        <p:spPr>
          <a:xfrm>
            <a:off x="3293790" y="0"/>
            <a:ext cx="5850210" cy="5143500"/>
          </a:xfrm>
          <a:prstGeom prst="chevron">
            <a:avLst/>
          </a:prstGeom>
          <a:solidFill>
            <a:schemeClr val="accent3">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0"/>
          <p:cNvSpPr>
            <a:spLocks noGrp="1"/>
          </p:cNvSpPr>
          <p:nvPr>
            <p:ph type="title" hasCustomPrompt="1"/>
          </p:nvPr>
        </p:nvSpPr>
        <p:spPr>
          <a:xfrm>
            <a:off x="2332673" y="2074664"/>
            <a:ext cx="4478655" cy="994172"/>
          </a:xfrm>
        </p:spPr>
        <p:txBody>
          <a:bodyPr>
            <a:normAutofit/>
          </a:bodyPr>
          <a:lstStyle>
            <a:lvl1pPr algn="ctr" defTabSz="457200" rtl="0" eaLnBrk="0" fontAlgn="base" latinLnBrk="0" hangingPunct="0">
              <a:lnSpc>
                <a:spcPct val="90000"/>
              </a:lnSpc>
              <a:spcBef>
                <a:spcPct val="0"/>
              </a:spcBef>
              <a:spcAft>
                <a:spcPct val="0"/>
              </a:spcAft>
              <a:buNone/>
              <a:defRPr lang="zh-TW" altLang="en-US" sz="5400" b="1" kern="1200" dirty="0" smtClean="0">
                <a:solidFill>
                  <a:schemeClr val="tx1">
                    <a:lumMod val="85000"/>
                    <a:lumOff val="15000"/>
                  </a:schemeClr>
                </a:solidFill>
                <a:latin typeface="Calibri" panose="020F0502020204030204" pitchFamily="34" charset="0"/>
                <a:ea typeface="+mn-ea"/>
                <a:cs typeface="+mn-cs"/>
              </a:defRPr>
            </a:lvl1pPr>
          </a:lstStyle>
          <a:p>
            <a:r>
              <a:rPr lang="en-US" altLang="zh-TW" dirty="0"/>
              <a:t>Title</a:t>
            </a:r>
            <a:endParaRPr lang="zh-TW" altLang="en-US" dirty="0"/>
          </a:p>
        </p:txBody>
      </p:sp>
    </p:spTree>
    <p:extLst>
      <p:ext uri="{BB962C8B-B14F-4D97-AF65-F5344CB8AC3E}">
        <p14:creationId xmlns:p14="http://schemas.microsoft.com/office/powerpoint/2010/main" val="52480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日期版面配置區 1"/>
          <p:cNvSpPr>
            <a:spLocks noGrp="1"/>
          </p:cNvSpPr>
          <p:nvPr>
            <p:ph type="dt" sz="half" idx="10"/>
          </p:nvPr>
        </p:nvSpPr>
        <p:spPr>
          <a:xfrm>
            <a:off x="628650" y="4767263"/>
            <a:ext cx="2057400" cy="273844"/>
          </a:xfrm>
        </p:spPr>
        <p:txBody>
          <a:bodyPr/>
          <a:lstStyle/>
          <a:p>
            <a:fld id="{0A3E2110-8B47-45F7-9ADC-5978D9FED4D8}" type="datetimeFigureOut">
              <a:rPr lang="zh-TW" altLang="en-US" smtClean="0"/>
              <a:t>2023/3/1</a:t>
            </a:fld>
            <a:endParaRPr lang="zh-TW" altLang="en-US"/>
          </a:p>
        </p:txBody>
      </p:sp>
      <p:sp>
        <p:nvSpPr>
          <p:cNvPr id="11" name="頁尾版面配置區 2"/>
          <p:cNvSpPr>
            <a:spLocks noGrp="1"/>
          </p:cNvSpPr>
          <p:nvPr>
            <p:ph type="ftr" sz="quarter" idx="11"/>
          </p:nvPr>
        </p:nvSpPr>
        <p:spPr>
          <a:xfrm>
            <a:off x="3028950" y="4767263"/>
            <a:ext cx="3086100" cy="273844"/>
          </a:xfrm>
        </p:spPr>
        <p:txBody>
          <a:bodyPr/>
          <a:lstStyle/>
          <a:p>
            <a:endParaRPr lang="zh-TW" altLang="en-US"/>
          </a:p>
        </p:txBody>
      </p:sp>
      <p:sp>
        <p:nvSpPr>
          <p:cNvPr id="12" name="投影片編號版面配置區 3"/>
          <p:cNvSpPr>
            <a:spLocks noGrp="1"/>
          </p:cNvSpPr>
          <p:nvPr>
            <p:ph type="sldNum" sz="quarter" idx="12"/>
          </p:nvPr>
        </p:nvSpPr>
        <p:spPr>
          <a:xfrm>
            <a:off x="6457950" y="4767263"/>
            <a:ext cx="2057400" cy="273844"/>
          </a:xfrm>
        </p:spPr>
        <p:txBody>
          <a:bodyPr/>
          <a:lstStyle/>
          <a:p>
            <a:fld id="{D26889F3-1F09-4E69-89B4-C504AB608F67}" type="slidenum">
              <a:rPr lang="zh-TW" altLang="en-US" smtClean="0"/>
              <a:t>‹#›</a:t>
            </a:fld>
            <a:endParaRPr lang="zh-TW" altLang="en-US"/>
          </a:p>
        </p:txBody>
      </p:sp>
      <p:pic>
        <p:nvPicPr>
          <p:cNvPr id="18" name="圖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
        <p:nvSpPr>
          <p:cNvPr id="19" name="等腰三角形 18"/>
          <p:cNvSpPr/>
          <p:nvPr userDrawn="1"/>
        </p:nvSpPr>
        <p:spPr>
          <a:xfrm rot="5400000">
            <a:off x="-1157287" y="2044301"/>
            <a:ext cx="2496534" cy="1819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userDrawn="1"/>
        </p:nvSpPr>
        <p:spPr>
          <a:xfrm rot="5400000">
            <a:off x="-1157287" y="3034901"/>
            <a:ext cx="2496534" cy="18196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6622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grpSp>
        <p:nvGrpSpPr>
          <p:cNvPr id="6" name="群組 5"/>
          <p:cNvGrpSpPr/>
          <p:nvPr userDrawn="1"/>
        </p:nvGrpSpPr>
        <p:grpSpPr>
          <a:xfrm>
            <a:off x="6769450" y="-195"/>
            <a:ext cx="2374550" cy="1390845"/>
            <a:chOff x="6769450" y="-195"/>
            <a:chExt cx="2374550" cy="1390845"/>
          </a:xfrm>
        </p:grpSpPr>
        <p:sp>
          <p:nvSpPr>
            <p:cNvPr id="7" name="等腰三角形 6"/>
            <p:cNvSpPr/>
            <p:nvPr/>
          </p:nvSpPr>
          <p:spPr>
            <a:xfrm flipV="1">
              <a:off x="6769450" y="-195"/>
              <a:ext cx="2374550" cy="887209"/>
            </a:xfrm>
            <a:prstGeom prst="triangle">
              <a:avLst>
                <a:gd name="adj"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flipV="1">
              <a:off x="7436200" y="0"/>
              <a:ext cx="1707800" cy="103023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flipV="1">
              <a:off x="8086725" y="0"/>
              <a:ext cx="1057275" cy="1390650"/>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62509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210883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Features">
    <p:spTree>
      <p:nvGrpSpPr>
        <p:cNvPr id="1" name=""/>
        <p:cNvGrpSpPr/>
        <p:nvPr/>
      </p:nvGrpSpPr>
      <p:grpSpPr>
        <a:xfrm>
          <a:off x="0" y="0"/>
          <a:ext cx="0" cy="0"/>
          <a:chOff x="0" y="0"/>
          <a:chExt cx="0" cy="0"/>
        </a:xfrm>
      </p:grpSpPr>
      <p:sp>
        <p:nvSpPr>
          <p:cNvPr id="7" name="矩形 6"/>
          <p:cNvSpPr/>
          <p:nvPr userDrawn="1"/>
        </p:nvSpPr>
        <p:spPr>
          <a:xfrm>
            <a:off x="0" y="3176594"/>
            <a:ext cx="9144000" cy="1966906"/>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84539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Blank" preserve="1" userDrawn="1">
  <p:cSld name="7_Blank">
    <p:spTree>
      <p:nvGrpSpPr>
        <p:cNvPr id="1" name="Shape 25"/>
        <p:cNvGrpSpPr/>
        <p:nvPr/>
      </p:nvGrpSpPr>
      <p:grpSpPr>
        <a:xfrm>
          <a:off x="0" y="0"/>
          <a:ext cx="0" cy="0"/>
          <a:chOff x="0" y="0"/>
          <a:chExt cx="0" cy="0"/>
        </a:xfrm>
      </p:grpSpPr>
      <p:sp>
        <p:nvSpPr>
          <p:cNvPr id="4" name="Google Shape;17;p3"/>
          <p:cNvSpPr/>
          <p:nvPr/>
        </p:nvSpPr>
        <p:spPr>
          <a:xfrm rot="10800000">
            <a:off x="-15876" y="0"/>
            <a:ext cx="6549839" cy="5155262"/>
          </a:xfrm>
          <a:prstGeom prst="rect">
            <a:avLst/>
          </a:prstGeom>
          <a:solidFill>
            <a:schemeClr val="accent2">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 name="Google Shape;18;p3"/>
          <p:cNvSpPr/>
          <p:nvPr/>
        </p:nvSpPr>
        <p:spPr>
          <a:xfrm>
            <a:off x="-17406" y="2567996"/>
            <a:ext cx="3483690" cy="1136172"/>
          </a:xfrm>
          <a:custGeom>
            <a:avLst/>
            <a:gdLst/>
            <a:ahLst/>
            <a:cxnLst/>
            <a:rect l="l" t="t" r="r" b="b"/>
            <a:pathLst>
              <a:path w="4864622" h="1695450" extrusionOk="0">
                <a:moveTo>
                  <a:pt x="59488" y="0"/>
                </a:moveTo>
                <a:lnTo>
                  <a:pt x="3943362" y="0"/>
                </a:lnTo>
                <a:cubicBezTo>
                  <a:pt x="4452110" y="0"/>
                  <a:pt x="4864622" y="379514"/>
                  <a:pt x="4864622" y="847725"/>
                </a:cubicBezTo>
                <a:cubicBezTo>
                  <a:pt x="4864622" y="1315936"/>
                  <a:pt x="4452110" y="1695450"/>
                  <a:pt x="3943362" y="1695450"/>
                </a:cubicBezTo>
                <a:lnTo>
                  <a:pt x="59488" y="1695450"/>
                </a:lnTo>
                <a:lnTo>
                  <a:pt x="0" y="1692686"/>
                </a:lnTo>
                <a:lnTo>
                  <a:pt x="0" y="2765"/>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 name="Google Shape;32;p20"/>
          <p:cNvPicPr preferRelativeResize="0"/>
          <p:nvPr userDrawn="1"/>
        </p:nvPicPr>
        <p:blipFill rotWithShape="1">
          <a:blip r:embed="rId2">
            <a:alphaModFix/>
          </a:blip>
          <a:srcRect/>
          <a:stretch/>
        </p:blipFill>
        <p:spPr>
          <a:xfrm>
            <a:off x="5715000" y="-1"/>
            <a:ext cx="3429000" cy="5155263"/>
          </a:xfrm>
          <a:prstGeom prst="rect">
            <a:avLst/>
          </a:prstGeom>
          <a:noFill/>
          <a:ln>
            <a:noFill/>
          </a:ln>
        </p:spPr>
      </p:pic>
      <p:grpSp>
        <p:nvGrpSpPr>
          <p:cNvPr id="18" name="Google Shape;45;p20"/>
          <p:cNvGrpSpPr/>
          <p:nvPr userDrawn="1"/>
        </p:nvGrpSpPr>
        <p:grpSpPr>
          <a:xfrm>
            <a:off x="3582988" y="3770313"/>
            <a:ext cx="1092200" cy="1108075"/>
            <a:chOff x="2988315" y="2282394"/>
            <a:chExt cx="1090214" cy="1108573"/>
          </a:xfrm>
        </p:grpSpPr>
        <p:pic>
          <p:nvPicPr>
            <p:cNvPr id="19" name="Google Shape;46;p20"/>
            <p:cNvPicPr preferRelativeResize="0"/>
            <p:nvPr/>
          </p:nvPicPr>
          <p:blipFill rotWithShape="1">
            <a:blip r:embed="rId3">
              <a:alphaModFix/>
            </a:blip>
            <a:srcRect/>
            <a:stretch/>
          </p:blipFill>
          <p:spPr>
            <a:xfrm>
              <a:off x="3070225" y="2505767"/>
              <a:ext cx="864040" cy="885200"/>
            </a:xfrm>
            <a:prstGeom prst="rect">
              <a:avLst/>
            </a:prstGeom>
            <a:noFill/>
            <a:ln>
              <a:noFill/>
            </a:ln>
          </p:spPr>
        </p:pic>
        <p:sp>
          <p:nvSpPr>
            <p:cNvPr id="20" name="Google Shape;47;p20"/>
            <p:cNvSpPr txBox="1"/>
            <p:nvPr/>
          </p:nvSpPr>
          <p:spPr>
            <a:xfrm>
              <a:off x="2988315" y="2282394"/>
              <a:ext cx="1090214" cy="2549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000"/>
                <a:buFont typeface="Arial"/>
                <a:buNone/>
                <a:tabLst/>
                <a:defRPr/>
              </a:pPr>
              <a:r>
                <a:rPr kumimoji="0" lang="en-US" sz="1000" b="1" i="0" u="none" strike="noStrike" kern="0" cap="none" spc="0" normalizeH="0" baseline="0" noProof="0">
                  <a:ln>
                    <a:noFill/>
                  </a:ln>
                  <a:solidFill>
                    <a:srgbClr val="FFFFFF"/>
                  </a:solidFill>
                  <a:effectLst/>
                  <a:uLnTx/>
                  <a:uFillTx/>
                  <a:latin typeface="Calibri"/>
                  <a:ea typeface="Calibri"/>
                  <a:cs typeface="Calibri"/>
                  <a:sym typeface="Calibri"/>
                </a:rPr>
                <a:t>MyLumens.com</a:t>
              </a:r>
              <a:endParaRPr kumimoji="0" sz="3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21" name="Google Shape;48;p20"/>
          <p:cNvGrpSpPr/>
          <p:nvPr userDrawn="1"/>
        </p:nvGrpSpPr>
        <p:grpSpPr>
          <a:xfrm>
            <a:off x="4675188" y="3773488"/>
            <a:ext cx="1039812" cy="1104900"/>
            <a:chOff x="4215102" y="3511401"/>
            <a:chExt cx="1040888" cy="1105341"/>
          </a:xfrm>
        </p:grpSpPr>
        <p:pic>
          <p:nvPicPr>
            <p:cNvPr id="22" name="Google Shape;49;p20"/>
            <p:cNvPicPr preferRelativeResize="0"/>
            <p:nvPr/>
          </p:nvPicPr>
          <p:blipFill rotWithShape="1">
            <a:blip r:embed="rId4">
              <a:alphaModFix/>
            </a:blip>
            <a:srcRect/>
            <a:stretch/>
          </p:blipFill>
          <p:spPr>
            <a:xfrm>
              <a:off x="4267551" y="3731542"/>
              <a:ext cx="843836" cy="885200"/>
            </a:xfrm>
            <a:prstGeom prst="rect">
              <a:avLst/>
            </a:prstGeom>
            <a:noFill/>
            <a:ln>
              <a:noFill/>
            </a:ln>
          </p:spPr>
        </p:pic>
        <p:sp>
          <p:nvSpPr>
            <p:cNvPr id="23" name="Google Shape;50;p20"/>
            <p:cNvSpPr txBox="1"/>
            <p:nvPr/>
          </p:nvSpPr>
          <p:spPr>
            <a:xfrm>
              <a:off x="4215102" y="3511401"/>
              <a:ext cx="1040888" cy="2549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1000"/>
                <a:buFont typeface="Arial"/>
                <a:buNone/>
                <a:tabLst/>
                <a:defRPr/>
              </a:pPr>
              <a:r>
                <a:rPr kumimoji="0" lang="en-US" sz="1000" b="1" i="0" u="none" strike="noStrike" kern="0" cap="none" spc="0" normalizeH="0" baseline="0" noProof="0">
                  <a:ln>
                    <a:noFill/>
                  </a:ln>
                  <a:solidFill>
                    <a:srgbClr val="FFFFFF"/>
                  </a:solidFill>
                  <a:effectLst/>
                  <a:uLnTx/>
                  <a:uFillTx/>
                  <a:latin typeface="Calibri"/>
                  <a:ea typeface="Calibri"/>
                  <a:cs typeface="Calibri"/>
                  <a:sym typeface="Calibri"/>
                </a:rPr>
                <a:t>Contact Lumens</a:t>
              </a:r>
              <a:endParaRPr kumimoji="0" sz="300" b="1"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 name="標題 1"/>
          <p:cNvSpPr>
            <a:spLocks noGrp="1"/>
          </p:cNvSpPr>
          <p:nvPr>
            <p:ph type="title" hasCustomPrompt="1"/>
          </p:nvPr>
        </p:nvSpPr>
        <p:spPr>
          <a:xfrm>
            <a:off x="240030" y="2646049"/>
            <a:ext cx="7886700" cy="9941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lang="en-US" altLang="zh-TW" sz="4950" b="1" i="0" u="none" strike="noStrike" cap="none" spc="0" normalizeH="0" baseline="0" noProof="0" dirty="0">
                <a:ln>
                  <a:noFill/>
                </a:ln>
                <a:solidFill>
                  <a:srgbClr val="FFFFFF"/>
                </a:solidFill>
                <a:effectLst/>
                <a:uLnTx/>
                <a:uFillTx/>
                <a:latin typeface="Calibri" panose="020F0502020204030204" pitchFamily="34" charset="0"/>
                <a:ea typeface="新細明體" panose="02020500000000000000" pitchFamily="18" charset="-120"/>
                <a:cs typeface="Calibri" panose="020F0502020204030204" pitchFamily="34" charset="0"/>
                <a:sym typeface="Arial"/>
              </a:defRPr>
            </a:lvl1pPr>
          </a:lstStyle>
          <a:p>
            <a:pPr marL="0" marR="0" lvl="0" indent="0" defTabSz="813486" fontAlgn="base">
              <a:lnSpc>
                <a:spcPct val="100000"/>
              </a:lnSpc>
              <a:spcBef>
                <a:spcPct val="20000"/>
              </a:spcBef>
              <a:spcAft>
                <a:spcPct val="0"/>
              </a:spcAft>
              <a:buClrTx/>
              <a:buSzTx/>
              <a:buFont typeface="Arial" panose="020B0604020202020204" pitchFamily="34" charset="0"/>
              <a:tabLst/>
            </a:pPr>
            <a:r>
              <a:rPr kumimoji="1" lang="en-US" altLang="zh-TW" sz="36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Thank you!</a:t>
            </a:r>
          </a:p>
        </p:txBody>
      </p:sp>
    </p:spTree>
    <p:extLst>
      <p:ext uri="{BB962C8B-B14F-4D97-AF65-F5344CB8AC3E}">
        <p14:creationId xmlns:p14="http://schemas.microsoft.com/office/powerpoint/2010/main" val="236225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966836641"/>
      </p:ext>
    </p:extLst>
  </p:cSld>
  <p:clrMap bg1="lt1" tx1="dk1" bg2="lt2" tx2="dk2" accent1="accent1" accent2="accent2" accent3="accent3" accent4="accent4" accent5="accent5" accent6="accent6" hlink="hlink" folHlink="folHlink"/>
  <p:sldLayoutIdLst>
    <p:sldLayoutId id="2147483816" r:id="rId1"/>
    <p:sldLayoutId id="2147483833" r:id="rId2"/>
    <p:sldLayoutId id="2147483822" r:id="rId3"/>
    <p:sldLayoutId id="2147483834" r:id="rId4"/>
    <p:sldLayoutId id="2147483835" r:id="rId5"/>
    <p:sldLayoutId id="2147483836" r:id="rId6"/>
    <p:sldLayoutId id="2147483838"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4.wdp"/><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2.wdp"/><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microsoft.com/office/2007/relationships/hdphoto" Target="../media/hdphoto3.wdp"/><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339090" y="2271125"/>
            <a:ext cx="8804910" cy="1005817"/>
          </a:xfrm>
        </p:spPr>
        <p:txBody>
          <a:bodyPr/>
          <a:lstStyle/>
          <a:p>
            <a:r>
              <a:rPr lang="en-US" altLang="zh-TW" sz="6600" dirty="0"/>
              <a:t>LC100 </a:t>
            </a:r>
            <a:r>
              <a:rPr lang="en-US" altLang="zh-TW" sz="4800" dirty="0">
                <a:solidFill>
                  <a:srgbClr val="FFFF66"/>
                </a:solidFill>
              </a:rPr>
              <a:t>vs. </a:t>
            </a:r>
            <a:br>
              <a:rPr lang="en-US" altLang="zh-TW" sz="4800" dirty="0">
                <a:solidFill>
                  <a:srgbClr val="FFFF66"/>
                </a:solidFill>
              </a:rPr>
            </a:br>
            <a:r>
              <a:rPr lang="en-US" altLang="zh-TW" sz="6600" dirty="0"/>
              <a:t>Extron SMP351</a:t>
            </a:r>
          </a:p>
        </p:txBody>
      </p:sp>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38147" t="7717" r="9738" b="7717"/>
          <a:stretch/>
        </p:blipFill>
        <p:spPr>
          <a:xfrm>
            <a:off x="5842000" y="2"/>
            <a:ext cx="3301999" cy="3784598"/>
          </a:xfrm>
          <a:prstGeom prst="parallelogram">
            <a:avLst>
              <a:gd name="adj" fmla="val 60585"/>
            </a:avLst>
          </a:prstGeom>
        </p:spPr>
      </p:pic>
      <p:sp>
        <p:nvSpPr>
          <p:cNvPr id="7" name="文字版面配置區 2"/>
          <p:cNvSpPr txBox="1">
            <a:spLocks/>
          </p:cNvSpPr>
          <p:nvPr/>
        </p:nvSpPr>
        <p:spPr>
          <a:xfrm>
            <a:off x="6743031" y="4461968"/>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600" b="1" dirty="0">
                <a:solidFill>
                  <a:schemeClr val="tx1">
                    <a:lumMod val="75000"/>
                    <a:lumOff val="25000"/>
                  </a:schemeClr>
                </a:solidFill>
              </a:rPr>
              <a:t>Extron SMP351</a:t>
            </a:r>
            <a:endParaRPr lang="zh-TW" altLang="en-US" sz="1600" b="1" dirty="0">
              <a:solidFill>
                <a:schemeClr val="tx1">
                  <a:lumMod val="75000"/>
                  <a:lumOff val="25000"/>
                </a:schemeClr>
              </a:solidFill>
            </a:endParaRPr>
          </a:p>
        </p:txBody>
      </p:sp>
      <p:pic>
        <p:nvPicPr>
          <p:cNvPr id="8" name="圖片 7"/>
          <p:cNvPicPr>
            <a:picLocks noChangeAspect="1"/>
          </p:cNvPicPr>
          <p:nvPr/>
        </p:nvPicPr>
        <p:blipFill>
          <a:blip r:embed="rId3" cstate="print">
            <a:extLst>
              <a:ext uri="{BEBA8EAE-BF5A-486C-A8C5-ECC9F3942E4B}">
                <a14:imgProps xmlns:a14="http://schemas.microsoft.com/office/drawing/2010/main">
                  <a14:imgLayer r:embed="rId4">
                    <a14:imgEffect>
                      <a14:backgroundRemoval t="0" b="96053" l="0" r="100000"/>
                    </a14:imgEffect>
                  </a14:imgLayer>
                </a14:imgProps>
              </a:ext>
              <a:ext uri="{28A0092B-C50C-407E-A947-70E740481C1C}">
                <a14:useLocalDpi xmlns:a14="http://schemas.microsoft.com/office/drawing/2010/main" val="0"/>
              </a:ext>
            </a:extLst>
          </a:blip>
          <a:stretch>
            <a:fillRect/>
          </a:stretch>
        </p:blipFill>
        <p:spPr>
          <a:xfrm>
            <a:off x="5975801" y="3800735"/>
            <a:ext cx="2395766" cy="661233"/>
          </a:xfrm>
          <a:prstGeom prst="rect">
            <a:avLst/>
          </a:prstGeom>
        </p:spPr>
      </p:pic>
      <p:sp>
        <p:nvSpPr>
          <p:cNvPr id="9" name="文字版面配置區 2"/>
          <p:cNvSpPr txBox="1">
            <a:spLocks/>
          </p:cNvSpPr>
          <p:nvPr/>
        </p:nvSpPr>
        <p:spPr>
          <a:xfrm>
            <a:off x="3771655" y="4461968"/>
            <a:ext cx="1744502" cy="310954"/>
          </a:xfrm>
          <a:prstGeom prst="rect">
            <a:avLst/>
          </a:prstGeom>
        </p:spPr>
        <p:txBody>
          <a:bodyPr vert="horz" lIns="91440" tIns="45720" rIns="91440" bIns="45720" rtlCol="0">
            <a:noAutofit/>
          </a:bodyPr>
          <a:lstStyle>
            <a:defPPr>
              <a:defRPr lang="en-US"/>
            </a:defPPr>
            <a:lvl1pPr marL="0" indent="0" algn="ctr" defTabSz="685800" eaLnBrk="1" fontAlgn="auto" latinLnBrk="0" hangingPunct="1">
              <a:lnSpc>
                <a:spcPct val="90000"/>
              </a:lnSpc>
              <a:spcBef>
                <a:spcPts val="750"/>
              </a:spcBef>
              <a:spcAft>
                <a:spcPts val="0"/>
              </a:spcAft>
              <a:buFont typeface="Arial" panose="020B0604020202020204" pitchFamily="34" charset="0"/>
              <a:buNone/>
              <a:defRPr sz="1600" b="1">
                <a:solidFill>
                  <a:schemeClr val="tx1">
                    <a:lumMod val="75000"/>
                    <a:lumOff val="25000"/>
                  </a:schemeClr>
                </a:solidFill>
                <a:latin typeface="+mn-lt"/>
              </a:defRPr>
            </a:lvl1pPr>
            <a:lvl2pPr marL="514350" indent="-171450" defTabSz="685800" eaLnBrk="1" latinLnBrk="0" hangingPunct="1">
              <a:lnSpc>
                <a:spcPct val="90000"/>
              </a:lnSpc>
              <a:spcBef>
                <a:spcPts val="375"/>
              </a:spcBef>
              <a:buFont typeface="Arial" panose="020B0604020202020204" pitchFamily="34" charset="0"/>
              <a:buChar char="•"/>
              <a:defRPr sz="1800">
                <a:latin typeface="+mn-lt"/>
              </a:defRPr>
            </a:lvl2pPr>
            <a:lvl3pPr marL="857250" indent="-171450" defTabSz="685800" eaLnBrk="1" latinLnBrk="0" hangingPunct="1">
              <a:lnSpc>
                <a:spcPct val="90000"/>
              </a:lnSpc>
              <a:spcBef>
                <a:spcPts val="375"/>
              </a:spcBef>
              <a:buFont typeface="Arial" panose="020B0604020202020204" pitchFamily="34" charset="0"/>
              <a:buChar char="•"/>
              <a:defRPr sz="1500">
                <a:latin typeface="+mn-lt"/>
              </a:defRPr>
            </a:lvl3pPr>
            <a:lvl4pPr marL="1200150" indent="-171450" defTabSz="685800" eaLnBrk="1" latinLnBrk="0" hangingPunct="1">
              <a:lnSpc>
                <a:spcPct val="90000"/>
              </a:lnSpc>
              <a:spcBef>
                <a:spcPts val="375"/>
              </a:spcBef>
              <a:buFont typeface="Arial" panose="020B0604020202020204" pitchFamily="34" charset="0"/>
              <a:buChar char="•"/>
              <a:defRPr sz="1350">
                <a:latin typeface="+mn-lt"/>
              </a:defRPr>
            </a:lvl4pPr>
            <a:lvl5pPr marL="1543050" indent="-171450" defTabSz="685800" eaLnBrk="1" latinLnBrk="0" hangingPunct="1">
              <a:lnSpc>
                <a:spcPct val="90000"/>
              </a:lnSpc>
              <a:spcBef>
                <a:spcPts val="375"/>
              </a:spcBef>
              <a:buFont typeface="Arial" panose="020B0604020202020204" pitchFamily="34" charset="0"/>
              <a:buChar char="•"/>
              <a:defRPr sz="135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r>
              <a:rPr lang="en-US" altLang="zh-TW" dirty="0"/>
              <a:t>Lumens LC100</a:t>
            </a:r>
            <a:endParaRPr lang="zh-TW" altLang="en-US" dirty="0"/>
          </a:p>
        </p:txBody>
      </p:sp>
      <p:pic>
        <p:nvPicPr>
          <p:cNvPr id="4" name="圖片 3">
            <a:extLst>
              <a:ext uri="{FF2B5EF4-FFF2-40B4-BE49-F238E27FC236}">
                <a16:creationId xmlns:a16="http://schemas.microsoft.com/office/drawing/2014/main" id="{FB9C1941-0884-41DF-A027-76ADD2F93EE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567" b="37202"/>
          <a:stretch/>
        </p:blipFill>
        <p:spPr>
          <a:xfrm>
            <a:off x="2214849" y="3884407"/>
            <a:ext cx="3627151" cy="577561"/>
          </a:xfrm>
          <a:prstGeom prst="rect">
            <a:avLst/>
          </a:prstGeom>
        </p:spPr>
      </p:pic>
    </p:spTree>
    <p:extLst>
      <p:ext uri="{BB962C8B-B14F-4D97-AF65-F5344CB8AC3E}">
        <p14:creationId xmlns:p14="http://schemas.microsoft.com/office/powerpoint/2010/main" val="2529800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88096" y="1473061"/>
            <a:ext cx="8115394" cy="123110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600" dirty="0"/>
              <a:t>Apply in conference room recording or hybrid classroom.</a:t>
            </a:r>
          </a:p>
          <a:p>
            <a:pPr marL="285750" indent="-285750">
              <a:spcBef>
                <a:spcPts val="600"/>
              </a:spcBef>
              <a:buFont typeface="Arial" panose="020B0604020202020204" pitchFamily="34" charset="0"/>
              <a:buChar char="•"/>
            </a:pPr>
            <a:r>
              <a:rPr lang="en-US" altLang="zh-TW" sz="1600" dirty="0"/>
              <a:t>LC100 support USB camera and USB microphone for video recording of meetings.</a:t>
            </a:r>
          </a:p>
          <a:p>
            <a:pPr marL="285750" indent="-285750">
              <a:spcBef>
                <a:spcPts val="600"/>
              </a:spcBef>
              <a:buFont typeface="Arial" panose="020B0604020202020204" pitchFamily="34" charset="0"/>
              <a:buChar char="•"/>
            </a:pPr>
            <a:r>
              <a:rPr lang="en-US" altLang="zh-TW" sz="1600" dirty="0"/>
              <a:t>Lower the threshold for live video recording applications: USB cameras and microphones are less expensive and easier to get.</a:t>
            </a:r>
          </a:p>
        </p:txBody>
      </p:sp>
      <p:pic>
        <p:nvPicPr>
          <p:cNvPr id="16" name="圖片 15"/>
          <p:cNvPicPr>
            <a:picLocks noChangeAspect="1"/>
          </p:cNvPicPr>
          <p:nvPr/>
        </p:nvPicPr>
        <p:blipFill>
          <a:blip r:embed="rId2"/>
          <a:stretch>
            <a:fillRect/>
          </a:stretch>
        </p:blipFill>
        <p:spPr>
          <a:xfrm>
            <a:off x="1623403" y="2704167"/>
            <a:ext cx="943066" cy="873996"/>
          </a:xfrm>
          <a:prstGeom prst="rect">
            <a:avLst/>
          </a:prstGeom>
        </p:spPr>
      </p:pic>
      <p:pic>
        <p:nvPicPr>
          <p:cNvPr id="17" name="圖片 16"/>
          <p:cNvPicPr>
            <a:picLocks noChangeAspect="1"/>
          </p:cNvPicPr>
          <p:nvPr/>
        </p:nvPicPr>
        <p:blipFill>
          <a:blip r:embed="rId3"/>
          <a:stretch>
            <a:fillRect/>
          </a:stretch>
        </p:blipFill>
        <p:spPr>
          <a:xfrm>
            <a:off x="2088511" y="4123524"/>
            <a:ext cx="1067326" cy="786228"/>
          </a:xfrm>
          <a:prstGeom prst="rect">
            <a:avLst/>
          </a:prstGeom>
        </p:spPr>
      </p:pic>
      <p:sp>
        <p:nvSpPr>
          <p:cNvPr id="20" name="文字方塊 19"/>
          <p:cNvSpPr txBox="1"/>
          <p:nvPr/>
        </p:nvSpPr>
        <p:spPr>
          <a:xfrm>
            <a:off x="2078353" y="3581642"/>
            <a:ext cx="1087642" cy="307777"/>
          </a:xfrm>
          <a:prstGeom prst="rect">
            <a:avLst/>
          </a:prstGeom>
          <a:noFill/>
        </p:spPr>
        <p:txBody>
          <a:bodyPr wrap="square" rtlCol="0">
            <a:spAutoFit/>
          </a:bodyPr>
          <a:lstStyle/>
          <a:p>
            <a:r>
              <a:rPr lang="en-US" altLang="zh-TW" sz="1400" dirty="0"/>
              <a:t>USB Camera</a:t>
            </a:r>
            <a:endParaRPr lang="zh-TW" altLang="en-US" sz="1400" dirty="0"/>
          </a:p>
        </p:txBody>
      </p:sp>
      <p:sp>
        <p:nvSpPr>
          <p:cNvPr id="24" name="文字方塊 23"/>
          <p:cNvSpPr txBox="1"/>
          <p:nvPr/>
        </p:nvSpPr>
        <p:spPr>
          <a:xfrm>
            <a:off x="1932132" y="4805906"/>
            <a:ext cx="1435379" cy="307777"/>
          </a:xfrm>
          <a:prstGeom prst="rect">
            <a:avLst/>
          </a:prstGeom>
          <a:noFill/>
        </p:spPr>
        <p:txBody>
          <a:bodyPr wrap="square" rtlCol="0">
            <a:spAutoFit/>
          </a:bodyPr>
          <a:lstStyle/>
          <a:p>
            <a:r>
              <a:rPr lang="en-US" altLang="zh-TW" sz="1400" dirty="0"/>
              <a:t>USB Microphone</a:t>
            </a:r>
            <a:endParaRPr lang="zh-TW" altLang="en-US" sz="1400" dirty="0"/>
          </a:p>
        </p:txBody>
      </p:sp>
      <p:cxnSp>
        <p:nvCxnSpPr>
          <p:cNvPr id="26" name="肘形接點 25"/>
          <p:cNvCxnSpPr>
            <a:cxnSpLocks/>
          </p:cNvCxnSpPr>
          <p:nvPr/>
        </p:nvCxnSpPr>
        <p:spPr>
          <a:xfrm>
            <a:off x="3165995" y="3066879"/>
            <a:ext cx="1358682" cy="668614"/>
          </a:xfrm>
          <a:prstGeom prst="bentConnector3">
            <a:avLst>
              <a:gd name="adj1" fmla="val 60656"/>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3442206" y="3084473"/>
            <a:ext cx="667109" cy="307777"/>
          </a:xfrm>
          <a:prstGeom prst="rect">
            <a:avLst/>
          </a:prstGeom>
          <a:noFill/>
        </p:spPr>
        <p:txBody>
          <a:bodyPr wrap="square" rtlCol="0">
            <a:spAutoFit/>
          </a:bodyPr>
          <a:lstStyle/>
          <a:p>
            <a:r>
              <a:rPr lang="en-US" altLang="zh-TW" sz="1400" dirty="0">
                <a:solidFill>
                  <a:srgbClr val="0083CD"/>
                </a:solidFill>
              </a:rPr>
              <a:t>USB</a:t>
            </a:r>
            <a:endParaRPr lang="zh-TW" altLang="en-US" sz="1400" dirty="0">
              <a:solidFill>
                <a:srgbClr val="0083CD"/>
              </a:solidFill>
            </a:endParaRPr>
          </a:p>
        </p:txBody>
      </p:sp>
      <p:cxnSp>
        <p:nvCxnSpPr>
          <p:cNvPr id="28" name="肘形接點 27"/>
          <p:cNvCxnSpPr>
            <a:cxnSpLocks/>
          </p:cNvCxnSpPr>
          <p:nvPr/>
        </p:nvCxnSpPr>
        <p:spPr>
          <a:xfrm flipV="1">
            <a:off x="3442206" y="3882828"/>
            <a:ext cx="1106105" cy="680591"/>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3432048" y="4255642"/>
            <a:ext cx="667109" cy="307777"/>
          </a:xfrm>
          <a:prstGeom prst="rect">
            <a:avLst/>
          </a:prstGeom>
          <a:noFill/>
        </p:spPr>
        <p:txBody>
          <a:bodyPr wrap="square" rtlCol="0">
            <a:spAutoFit/>
          </a:bodyPr>
          <a:lstStyle/>
          <a:p>
            <a:r>
              <a:rPr lang="en-US" altLang="zh-TW" sz="1400" dirty="0">
                <a:solidFill>
                  <a:srgbClr val="0083CD"/>
                </a:solidFill>
              </a:rPr>
              <a:t>USB</a:t>
            </a:r>
            <a:endParaRPr lang="zh-TW" altLang="en-US" sz="1400" dirty="0">
              <a:solidFill>
                <a:srgbClr val="0083CD"/>
              </a:solidFill>
            </a:endParaRPr>
          </a:p>
        </p:txBody>
      </p:sp>
      <p:grpSp>
        <p:nvGrpSpPr>
          <p:cNvPr id="18" name="群組 17"/>
          <p:cNvGrpSpPr/>
          <p:nvPr/>
        </p:nvGrpSpPr>
        <p:grpSpPr>
          <a:xfrm>
            <a:off x="388096" y="372421"/>
            <a:ext cx="8146204" cy="892552"/>
            <a:chOff x="388096" y="372421"/>
            <a:chExt cx="8146204" cy="892552"/>
          </a:xfrm>
        </p:grpSpPr>
        <p:sp>
          <p:nvSpPr>
            <p:cNvPr id="21" name="文字方塊 20"/>
            <p:cNvSpPr txBox="1"/>
            <p:nvPr/>
          </p:nvSpPr>
          <p:spPr>
            <a:xfrm>
              <a:off x="388096" y="372421"/>
              <a:ext cx="8146204" cy="892552"/>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Support USB Video and Audio Sources</a:t>
              </a:r>
              <a:endParaRPr lang="zh-TW" altLang="en-US" sz="3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2" name="圖片 21"/>
            <p:cNvPicPr>
              <a:picLocks noChangeAspect="1"/>
            </p:cNvPicPr>
            <p:nvPr/>
          </p:nvPicPr>
          <p:blipFill>
            <a:blip r:embed="rId4">
              <a:extLst>
                <a:ext uri="{BEBA8EAE-BF5A-486C-A8C5-ECC9F3942E4B}">
                  <a14:imgProps xmlns:a14="http://schemas.microsoft.com/office/drawing/2010/main">
                    <a14:imgLayer r:embed="rId5">
                      <a14:imgEffect>
                        <a14:backgroundRemoval t="4110" b="97260" l="1299" r="98052">
                          <a14:foregroundMark x1="42857" y1="39041" x2="42857" y2="39041"/>
                        </a14:backgroundRemoval>
                      </a14:imgEffect>
                    </a14:imgLayer>
                  </a14:imgProps>
                </a:ext>
              </a:extLst>
            </a:blip>
            <a:stretch>
              <a:fillRect/>
            </a:stretch>
          </p:blipFill>
          <p:spPr>
            <a:xfrm>
              <a:off x="2606673" y="403041"/>
              <a:ext cx="296547" cy="281142"/>
            </a:xfrm>
            <a:prstGeom prst="rect">
              <a:avLst/>
            </a:prstGeom>
          </p:spPr>
        </p:pic>
        <p:pic>
          <p:nvPicPr>
            <p:cNvPr id="23" name="圖片 22"/>
            <p:cNvPicPr>
              <a:picLocks noChangeAspect="1"/>
            </p:cNvPicPr>
            <p:nvPr/>
          </p:nvPicPr>
          <p:blipFill>
            <a:blip r:embed="rId6">
              <a:extLst>
                <a:ext uri="{BEBA8EAE-BF5A-486C-A8C5-ECC9F3942E4B}">
                  <a14:imgProps xmlns:a14="http://schemas.microsoft.com/office/drawing/2010/main">
                    <a14:imgLayer r:embed="rId7">
                      <a14:imgEffect>
                        <a14:backgroundRemoval t="2878" b="99281" l="4636" r="98013">
                          <a14:foregroundMark x1="40397" y1="65468" x2="40397" y2="65468"/>
                        </a14:backgroundRemoval>
                      </a14:imgEffect>
                    </a14:imgLayer>
                  </a14:imgProps>
                </a:ext>
              </a:extLst>
            </a:blip>
            <a:stretch>
              <a:fillRect/>
            </a:stretch>
          </p:blipFill>
          <p:spPr>
            <a:xfrm>
              <a:off x="1125917" y="434996"/>
              <a:ext cx="276108" cy="241567"/>
            </a:xfrm>
            <a:prstGeom prst="rect">
              <a:avLst/>
            </a:prstGeom>
          </p:spPr>
        </p:pic>
      </p:grpSp>
      <p:pic>
        <p:nvPicPr>
          <p:cNvPr id="29" name="圖片 28"/>
          <p:cNvPicPr>
            <a:picLocks noChangeAspect="1"/>
          </p:cNvPicPr>
          <p:nvPr/>
        </p:nvPicPr>
        <p:blipFill>
          <a:blip r:embed="rId8"/>
          <a:stretch>
            <a:fillRect/>
          </a:stretch>
        </p:blipFill>
        <p:spPr>
          <a:xfrm>
            <a:off x="2521001" y="2884375"/>
            <a:ext cx="882890" cy="608631"/>
          </a:xfrm>
          <a:prstGeom prst="rect">
            <a:avLst/>
          </a:prstGeom>
        </p:spPr>
      </p:pic>
      <p:pic>
        <p:nvPicPr>
          <p:cNvPr id="4" name="圖片 3">
            <a:extLst>
              <a:ext uri="{FF2B5EF4-FFF2-40B4-BE49-F238E27FC236}">
                <a16:creationId xmlns:a16="http://schemas.microsoft.com/office/drawing/2014/main" id="{103B12F5-8BD3-4EB8-8C22-8E91EFC6007C}"/>
              </a:ext>
            </a:extLst>
          </p:cNvPr>
          <p:cNvPicPr>
            <a:picLocks noChangeAspect="1"/>
          </p:cNvPicPr>
          <p:nvPr/>
        </p:nvPicPr>
        <p:blipFill rotWithShape="1">
          <a:blip r:embed="rId9">
            <a:extLst>
              <a:ext uri="{28A0092B-C50C-407E-A947-70E740481C1C}">
                <a14:useLocalDpi xmlns:a14="http://schemas.microsoft.com/office/drawing/2010/main" val="0"/>
              </a:ext>
            </a:extLst>
          </a:blip>
          <a:srcRect t="36323" b="38168"/>
          <a:stretch/>
        </p:blipFill>
        <p:spPr>
          <a:xfrm>
            <a:off x="4572000" y="3435791"/>
            <a:ext cx="3841326" cy="734925"/>
          </a:xfrm>
          <a:prstGeom prst="rect">
            <a:avLst/>
          </a:prstGeom>
        </p:spPr>
      </p:pic>
    </p:spTree>
    <p:extLst>
      <p:ext uri="{BB962C8B-B14F-4D97-AF65-F5344CB8AC3E}">
        <p14:creationId xmlns:p14="http://schemas.microsoft.com/office/powerpoint/2010/main" val="125395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88096" y="1473061"/>
            <a:ext cx="7632315" cy="183127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zh-TW" sz="1400" dirty="0"/>
              <a:t>In higher education applications, continuous recording may be as high as 8 hours a day, the design of LC100 brings the following benefits:</a:t>
            </a:r>
          </a:p>
          <a:p>
            <a:pPr marL="342900" indent="-342900">
              <a:spcBef>
                <a:spcPts val="600"/>
              </a:spcBef>
              <a:buFont typeface="Arial" panose="020B0604020202020204" pitchFamily="34" charset="0"/>
              <a:buChar char="•"/>
            </a:pPr>
            <a:r>
              <a:rPr lang="en-US" altLang="zh-TW" sz="1400" dirty="0"/>
              <a:t>Reduce the number of regular video backups: LC100 has a built-in 2TB SATA HDD, providing  relatively higher hours of video backup.</a:t>
            </a:r>
          </a:p>
          <a:p>
            <a:pPr marL="342900" indent="-342900">
              <a:spcBef>
                <a:spcPts val="600"/>
              </a:spcBef>
              <a:buFont typeface="Arial" panose="020B0604020202020204" pitchFamily="34" charset="0"/>
              <a:buChar char="•"/>
            </a:pPr>
            <a:r>
              <a:rPr lang="en-US" altLang="zh-TW" sz="1400" dirty="0"/>
              <a:t>Lower storage space costs: HDD cost less than SSD.</a:t>
            </a:r>
          </a:p>
          <a:p>
            <a:pPr marL="342900" indent="-342900">
              <a:spcBef>
                <a:spcPts val="600"/>
              </a:spcBef>
              <a:buFont typeface="Arial" panose="020B0604020202020204" pitchFamily="34" charset="0"/>
              <a:buChar char="•"/>
            </a:pPr>
            <a:r>
              <a:rPr lang="en-US" altLang="zh-TW" sz="1400" dirty="0"/>
              <a:t>Support for higher capacity HD: Users can replace 2.5” or 3.5” SATA HDDs, which can support more than 4TB capacity.</a:t>
            </a:r>
            <a:endParaRPr lang="zh-TW" altLang="en-US" sz="1400" dirty="0"/>
          </a:p>
        </p:txBody>
      </p:sp>
      <p:graphicFrame>
        <p:nvGraphicFramePr>
          <p:cNvPr id="3" name="表格 2"/>
          <p:cNvGraphicFramePr>
            <a:graphicFrameLocks noGrp="1"/>
          </p:cNvGraphicFramePr>
          <p:nvPr>
            <p:extLst>
              <p:ext uri="{D42A27DB-BD31-4B8C-83A1-F6EECF244321}">
                <p14:modId xmlns:p14="http://schemas.microsoft.com/office/powerpoint/2010/main" val="163512602"/>
              </p:ext>
            </p:extLst>
          </p:nvPr>
        </p:nvGraphicFramePr>
        <p:xfrm>
          <a:off x="807084" y="3303549"/>
          <a:ext cx="7091490" cy="1404900"/>
        </p:xfrm>
        <a:graphic>
          <a:graphicData uri="http://schemas.openxmlformats.org/drawingml/2006/table">
            <a:tbl>
              <a:tblPr firstRow="1" bandRow="1">
                <a:tableStyleId>{5C22544A-7EE6-4342-B048-85BDC9FD1C3A}</a:tableStyleId>
              </a:tblPr>
              <a:tblGrid>
                <a:gridCol w="2363830">
                  <a:extLst>
                    <a:ext uri="{9D8B030D-6E8A-4147-A177-3AD203B41FA5}">
                      <a16:colId xmlns:a16="http://schemas.microsoft.com/office/drawing/2014/main" val="1159421169"/>
                    </a:ext>
                  </a:extLst>
                </a:gridCol>
                <a:gridCol w="2363830">
                  <a:extLst>
                    <a:ext uri="{9D8B030D-6E8A-4147-A177-3AD203B41FA5}">
                      <a16:colId xmlns:a16="http://schemas.microsoft.com/office/drawing/2014/main" val="1770836575"/>
                    </a:ext>
                  </a:extLst>
                </a:gridCol>
                <a:gridCol w="2363830">
                  <a:extLst>
                    <a:ext uri="{9D8B030D-6E8A-4147-A177-3AD203B41FA5}">
                      <a16:colId xmlns:a16="http://schemas.microsoft.com/office/drawing/2014/main" val="2005742335"/>
                    </a:ext>
                  </a:extLst>
                </a:gridCol>
              </a:tblGrid>
              <a:tr h="300660">
                <a:tc>
                  <a:txBody>
                    <a:bodyPr/>
                    <a:lstStyle/>
                    <a:p>
                      <a:r>
                        <a:rPr lang="en-US" altLang="zh-TW" dirty="0"/>
                        <a:t>Model</a:t>
                      </a:r>
                      <a:endParaRPr lang="zh-TW" altLang="en-US" dirty="0"/>
                    </a:p>
                  </a:txBody>
                  <a:tcPr anchor="ctr">
                    <a:solidFill>
                      <a:schemeClr val="accent2"/>
                    </a:solidFill>
                  </a:tcPr>
                </a:tc>
                <a:tc>
                  <a:txBody>
                    <a:bodyPr/>
                    <a:lstStyle/>
                    <a:p>
                      <a:pPr algn="ctr"/>
                      <a:r>
                        <a:rPr lang="en-US" altLang="zh-TW" dirty="0"/>
                        <a:t>LC100</a:t>
                      </a:r>
                      <a:endParaRPr lang="zh-TW" altLang="en-US" dirty="0"/>
                    </a:p>
                  </a:txBody>
                  <a:tcPr anchor="ctr">
                    <a:solidFill>
                      <a:schemeClr val="accent2"/>
                    </a:solidFill>
                  </a:tcPr>
                </a:tc>
                <a:tc>
                  <a:txBody>
                    <a:bodyPr/>
                    <a:lstStyle/>
                    <a:p>
                      <a:pPr algn="ctr"/>
                      <a:r>
                        <a:rPr lang="en-US" altLang="zh-TW" dirty="0"/>
                        <a:t>SMP351</a:t>
                      </a:r>
                      <a:endParaRPr lang="zh-TW" altLang="en-US" dirty="0"/>
                    </a:p>
                  </a:txBody>
                  <a:tcPr anchor="ctr">
                    <a:solidFill>
                      <a:schemeClr val="accent2"/>
                    </a:solidFill>
                  </a:tcPr>
                </a:tc>
                <a:extLst>
                  <a:ext uri="{0D108BD9-81ED-4DB2-BD59-A6C34878D82A}">
                    <a16:rowId xmlns:a16="http://schemas.microsoft.com/office/drawing/2014/main" val="1538439962"/>
                  </a:ext>
                </a:extLst>
              </a:tr>
              <a:tr h="300660">
                <a:tc>
                  <a:txBody>
                    <a:bodyPr/>
                    <a:lstStyle/>
                    <a:p>
                      <a:r>
                        <a:rPr lang="en-US" altLang="zh-TW" b="1" dirty="0"/>
                        <a:t>Storage</a:t>
                      </a:r>
                      <a:endParaRPr lang="zh-TW" altLang="en-US" b="1" dirty="0"/>
                    </a:p>
                  </a:txBody>
                  <a:tcPr anchor="ctr">
                    <a:solidFill>
                      <a:schemeClr val="accent1">
                        <a:lumMod val="20000"/>
                        <a:lumOff val="80000"/>
                      </a:schemeClr>
                    </a:solidFill>
                  </a:tcPr>
                </a:tc>
                <a:tc>
                  <a:txBody>
                    <a:bodyPr/>
                    <a:lstStyle/>
                    <a:p>
                      <a:pPr algn="ctr"/>
                      <a:r>
                        <a:rPr lang="en-US" altLang="zh-TW" dirty="0">
                          <a:solidFill>
                            <a:srgbClr val="FF0000"/>
                          </a:solidFill>
                        </a:rPr>
                        <a:t>2TB</a:t>
                      </a:r>
                      <a:r>
                        <a:rPr lang="zh-TW" altLang="en-US" dirty="0">
                          <a:solidFill>
                            <a:srgbClr val="FF0000"/>
                          </a:solidFill>
                        </a:rPr>
                        <a:t> </a:t>
                      </a:r>
                      <a:r>
                        <a:rPr lang="en-US" altLang="zh-TW" dirty="0">
                          <a:solidFill>
                            <a:srgbClr val="FF0000"/>
                          </a:solidFill>
                        </a:rPr>
                        <a:t>(Built-in)</a:t>
                      </a:r>
                      <a:endParaRPr lang="zh-TW" altLang="en-US" dirty="0">
                        <a:solidFill>
                          <a:srgbClr val="FF0000"/>
                        </a:solidFill>
                      </a:endParaRPr>
                    </a:p>
                  </a:txBody>
                  <a:tcPr anchor="ctr">
                    <a:solidFill>
                      <a:schemeClr val="accent1">
                        <a:lumMod val="20000"/>
                        <a:lumOff val="80000"/>
                      </a:schemeClr>
                    </a:solidFill>
                  </a:tcPr>
                </a:tc>
                <a:tc>
                  <a:txBody>
                    <a:bodyPr/>
                    <a:lstStyle/>
                    <a:p>
                      <a:pPr algn="ctr"/>
                      <a:r>
                        <a:rPr lang="en-US" altLang="zh-TW" dirty="0"/>
                        <a:t>80GB</a:t>
                      </a:r>
                      <a:r>
                        <a:rPr lang="zh-TW" altLang="en-US" dirty="0"/>
                        <a:t> </a:t>
                      </a:r>
                      <a:r>
                        <a:rPr lang="en-US" altLang="zh-TW" dirty="0"/>
                        <a:t>(Built-in)</a:t>
                      </a:r>
                      <a:endParaRPr lang="zh-TW" altLang="en-US" dirty="0"/>
                    </a:p>
                  </a:txBody>
                  <a:tcPr anchor="ctr">
                    <a:solidFill>
                      <a:schemeClr val="accent1">
                        <a:lumMod val="20000"/>
                        <a:lumOff val="80000"/>
                      </a:schemeClr>
                    </a:solidFill>
                  </a:tcPr>
                </a:tc>
                <a:extLst>
                  <a:ext uri="{0D108BD9-81ED-4DB2-BD59-A6C34878D82A}">
                    <a16:rowId xmlns:a16="http://schemas.microsoft.com/office/drawing/2014/main" val="3470257390"/>
                  </a:ext>
                </a:extLst>
              </a:tr>
              <a:tr h="300660">
                <a:tc>
                  <a:txBody>
                    <a:bodyPr/>
                    <a:lstStyle/>
                    <a:p>
                      <a:r>
                        <a:rPr lang="en-US" altLang="zh-TW" b="1" dirty="0"/>
                        <a:t>Recording hour</a:t>
                      </a:r>
                      <a:endParaRPr lang="zh-TW" altLang="en-US" b="1" dirty="0"/>
                    </a:p>
                  </a:txBody>
                  <a:tcPr anchor="ctr">
                    <a:solidFill>
                      <a:schemeClr val="accent1">
                        <a:lumMod val="40000"/>
                        <a:lumOff val="60000"/>
                      </a:schemeClr>
                    </a:solidFill>
                  </a:tcPr>
                </a:tc>
                <a:tc>
                  <a:txBody>
                    <a:bodyPr/>
                    <a:lstStyle/>
                    <a:p>
                      <a:pPr algn="ctr"/>
                      <a:r>
                        <a:rPr lang="en-US" altLang="zh-TW" dirty="0">
                          <a:solidFill>
                            <a:srgbClr val="FF0000"/>
                          </a:solidFill>
                        </a:rPr>
                        <a:t>1070</a:t>
                      </a:r>
                      <a:endParaRPr lang="zh-TW" altLang="en-US" dirty="0">
                        <a:solidFill>
                          <a:srgbClr val="FF0000"/>
                        </a:solidFill>
                      </a:endParaRPr>
                    </a:p>
                  </a:txBody>
                  <a:tcPr anchor="ctr">
                    <a:solidFill>
                      <a:schemeClr val="accent1">
                        <a:lumMod val="40000"/>
                        <a:lumOff val="60000"/>
                      </a:schemeClr>
                    </a:solidFill>
                  </a:tcPr>
                </a:tc>
                <a:tc>
                  <a:txBody>
                    <a:bodyPr/>
                    <a:lstStyle/>
                    <a:p>
                      <a:pPr algn="ctr"/>
                      <a:r>
                        <a:rPr lang="en-US" altLang="zh-TW" dirty="0"/>
                        <a:t>42</a:t>
                      </a:r>
                      <a:endParaRPr lang="zh-TW" altLang="en-US" dirty="0"/>
                    </a:p>
                  </a:txBody>
                  <a:tcPr anchor="ctr">
                    <a:solidFill>
                      <a:schemeClr val="accent1">
                        <a:lumMod val="40000"/>
                        <a:lumOff val="60000"/>
                      </a:schemeClr>
                    </a:solidFill>
                  </a:tcPr>
                </a:tc>
                <a:extLst>
                  <a:ext uri="{0D108BD9-81ED-4DB2-BD59-A6C34878D82A}">
                    <a16:rowId xmlns:a16="http://schemas.microsoft.com/office/drawing/2014/main" val="883866510"/>
                  </a:ext>
                </a:extLst>
              </a:tr>
              <a:tr h="449436">
                <a:tc>
                  <a:txBody>
                    <a:bodyPr/>
                    <a:lstStyle/>
                    <a:p>
                      <a:r>
                        <a:rPr lang="en-US" altLang="zh-TW" b="1" dirty="0"/>
                        <a:t>Video storage day</a:t>
                      </a:r>
                    </a:p>
                    <a:p>
                      <a:r>
                        <a:rPr lang="en-US" altLang="zh-TW" b="1" dirty="0"/>
                        <a:t>(8 hours/day)</a:t>
                      </a:r>
                      <a:endParaRPr lang="zh-TW" altLang="en-US" b="1" dirty="0"/>
                    </a:p>
                  </a:txBody>
                  <a:tcPr anchor="ctr">
                    <a:solidFill>
                      <a:schemeClr val="accent1">
                        <a:lumMod val="20000"/>
                        <a:lumOff val="80000"/>
                      </a:schemeClr>
                    </a:solidFill>
                  </a:tcPr>
                </a:tc>
                <a:tc>
                  <a:txBody>
                    <a:bodyPr/>
                    <a:lstStyle/>
                    <a:p>
                      <a:pPr algn="ctr"/>
                      <a:r>
                        <a:rPr lang="en-US" altLang="zh-TW" dirty="0">
                          <a:solidFill>
                            <a:srgbClr val="FF0000"/>
                          </a:solidFill>
                        </a:rPr>
                        <a:t>133</a:t>
                      </a:r>
                      <a:endParaRPr lang="zh-TW" altLang="en-US" dirty="0">
                        <a:solidFill>
                          <a:srgbClr val="FF0000"/>
                        </a:solidFill>
                      </a:endParaRPr>
                    </a:p>
                  </a:txBody>
                  <a:tcPr anchor="ctr">
                    <a:solidFill>
                      <a:schemeClr val="accent1">
                        <a:lumMod val="20000"/>
                        <a:lumOff val="80000"/>
                      </a:schemeClr>
                    </a:solidFill>
                  </a:tcPr>
                </a:tc>
                <a:tc>
                  <a:txBody>
                    <a:bodyPr/>
                    <a:lstStyle/>
                    <a:p>
                      <a:pPr algn="ctr"/>
                      <a:r>
                        <a:rPr lang="en-US" altLang="zh-TW" dirty="0"/>
                        <a:t>5</a:t>
                      </a:r>
                      <a:endParaRPr lang="zh-TW" altLang="en-US" dirty="0"/>
                    </a:p>
                  </a:txBody>
                  <a:tcPr anchor="ctr">
                    <a:solidFill>
                      <a:schemeClr val="accent1">
                        <a:lumMod val="20000"/>
                        <a:lumOff val="80000"/>
                      </a:schemeClr>
                    </a:solidFill>
                  </a:tcPr>
                </a:tc>
                <a:extLst>
                  <a:ext uri="{0D108BD9-81ED-4DB2-BD59-A6C34878D82A}">
                    <a16:rowId xmlns:a16="http://schemas.microsoft.com/office/drawing/2014/main" val="3943505018"/>
                  </a:ext>
                </a:extLst>
              </a:tr>
            </a:tbl>
          </a:graphicData>
        </a:graphic>
      </p:graphicFrame>
      <p:sp>
        <p:nvSpPr>
          <p:cNvPr id="4" name="文字方塊 3"/>
          <p:cNvSpPr txBox="1"/>
          <p:nvPr/>
        </p:nvSpPr>
        <p:spPr>
          <a:xfrm>
            <a:off x="743451" y="4708449"/>
            <a:ext cx="5037828" cy="307777"/>
          </a:xfrm>
          <a:prstGeom prst="rect">
            <a:avLst/>
          </a:prstGeom>
          <a:noFill/>
        </p:spPr>
        <p:txBody>
          <a:bodyPr wrap="square" rtlCol="0">
            <a:spAutoFit/>
          </a:bodyPr>
          <a:lstStyle/>
          <a:p>
            <a:r>
              <a:rPr lang="zh-TW" altLang="en-US" sz="1400" b="1" dirty="0"/>
              <a:t>*</a:t>
            </a:r>
            <a:r>
              <a:rPr lang="en-US" altLang="zh-TW" sz="1400" b="1" dirty="0"/>
              <a:t>Note:</a:t>
            </a:r>
            <a:r>
              <a:rPr lang="zh-TW" altLang="en-US" sz="1400" dirty="0"/>
              <a:t> </a:t>
            </a:r>
            <a:r>
              <a:rPr lang="en-US" altLang="zh-TW" sz="1400" dirty="0"/>
              <a:t>Calculate with recording a 1080p, bitrate 4Mbps video</a:t>
            </a:r>
            <a:endParaRPr lang="zh-TW" altLang="en-US" sz="1400" dirty="0"/>
          </a:p>
        </p:txBody>
      </p:sp>
      <p:sp>
        <p:nvSpPr>
          <p:cNvPr id="7" name="文字方塊 6"/>
          <p:cNvSpPr txBox="1"/>
          <p:nvPr/>
        </p:nvSpPr>
        <p:spPr>
          <a:xfrm>
            <a:off x="388096" y="372421"/>
            <a:ext cx="5798062"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Built-in HD </a:t>
            </a:r>
            <a:r>
              <a:rPr lang="en-US" altLang="zh-TW" sz="3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2TB</a:t>
            </a:r>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vs 80GB</a:t>
            </a:r>
          </a:p>
        </p:txBody>
      </p:sp>
    </p:spTree>
    <p:extLst>
      <p:ext uri="{BB962C8B-B14F-4D97-AF65-F5344CB8AC3E}">
        <p14:creationId xmlns:p14="http://schemas.microsoft.com/office/powerpoint/2010/main" val="287533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88096" y="1414870"/>
            <a:ext cx="7868103" cy="204671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zh-TW" sz="1400" dirty="0">
                <a:latin typeface="+mn-lt"/>
              </a:rPr>
              <a:t>For the application of classroom video recording, the recording and broadcasting host is mostly installed in the cabinet or electronic lecture table. It needs additional control interface to control the video recording.</a:t>
            </a:r>
          </a:p>
          <a:p>
            <a:pPr marL="342900" indent="-342900">
              <a:spcBef>
                <a:spcPts val="600"/>
              </a:spcBef>
              <a:buFont typeface="Arial" panose="020B0604020202020204" pitchFamily="34" charset="0"/>
              <a:buChar char="•"/>
            </a:pPr>
            <a:r>
              <a:rPr lang="en-US" altLang="zh-TW" sz="1400" dirty="0">
                <a:latin typeface="+mn-lt"/>
              </a:rPr>
              <a:t>Lumens provides an optional “LC-RC01” extension control panel, which can extend up to 30 meters, allow users to use one key to start recording , synchronize the recording status, and quickly trigger 3 macro functions (switch scenes and control PTZ cameras).</a:t>
            </a:r>
          </a:p>
          <a:p>
            <a:pPr marL="342900" indent="-342900">
              <a:spcBef>
                <a:spcPts val="600"/>
              </a:spcBef>
              <a:buFont typeface="Arial" panose="020B0604020202020204" pitchFamily="34" charset="0"/>
              <a:buChar char="•"/>
            </a:pPr>
            <a:r>
              <a:rPr lang="en-US" altLang="zh-TW" sz="1400" dirty="0">
                <a:latin typeface="+mn-lt"/>
              </a:rPr>
              <a:t>Easy to install and integrate: Integrators can save time designing control systems.</a:t>
            </a:r>
          </a:p>
          <a:p>
            <a:pPr marL="342900" indent="-342900">
              <a:spcBef>
                <a:spcPts val="600"/>
              </a:spcBef>
              <a:buFont typeface="Arial" panose="020B0604020202020204" pitchFamily="34" charset="0"/>
              <a:buChar char="•"/>
            </a:pPr>
            <a:r>
              <a:rPr lang="en-US" altLang="zh-TW" sz="1400" dirty="0">
                <a:latin typeface="+mn-lt"/>
              </a:rPr>
              <a:t>Extron's extension panel can only extend 4.5 meters, the installation distance will be limited.</a:t>
            </a:r>
            <a:endParaRPr lang="zh-TW" altLang="en-US" sz="1400" dirty="0">
              <a:latin typeface="+mn-lt"/>
            </a:endParaRPr>
          </a:p>
        </p:txBody>
      </p:sp>
      <p:graphicFrame>
        <p:nvGraphicFramePr>
          <p:cNvPr id="4" name="表格 3"/>
          <p:cNvGraphicFramePr>
            <a:graphicFrameLocks noGrp="1"/>
          </p:cNvGraphicFramePr>
          <p:nvPr>
            <p:extLst>
              <p:ext uri="{D42A27DB-BD31-4B8C-83A1-F6EECF244321}">
                <p14:modId xmlns:p14="http://schemas.microsoft.com/office/powerpoint/2010/main" val="493546205"/>
              </p:ext>
            </p:extLst>
          </p:nvPr>
        </p:nvGraphicFramePr>
        <p:xfrm>
          <a:off x="1341911" y="3449636"/>
          <a:ext cx="4303911" cy="1585174"/>
        </p:xfrm>
        <a:graphic>
          <a:graphicData uri="http://schemas.openxmlformats.org/drawingml/2006/table">
            <a:tbl>
              <a:tblPr firstRow="1" bandRow="1">
                <a:tableStyleId>{5C22544A-7EE6-4342-B048-85BDC9FD1C3A}</a:tableStyleId>
              </a:tblPr>
              <a:tblGrid>
                <a:gridCol w="1824327">
                  <a:extLst>
                    <a:ext uri="{9D8B030D-6E8A-4147-A177-3AD203B41FA5}">
                      <a16:colId xmlns:a16="http://schemas.microsoft.com/office/drawing/2014/main" val="1671558580"/>
                    </a:ext>
                  </a:extLst>
                </a:gridCol>
                <a:gridCol w="1226707">
                  <a:extLst>
                    <a:ext uri="{9D8B030D-6E8A-4147-A177-3AD203B41FA5}">
                      <a16:colId xmlns:a16="http://schemas.microsoft.com/office/drawing/2014/main" val="2052963496"/>
                    </a:ext>
                  </a:extLst>
                </a:gridCol>
                <a:gridCol w="1252877">
                  <a:extLst>
                    <a:ext uri="{9D8B030D-6E8A-4147-A177-3AD203B41FA5}">
                      <a16:colId xmlns:a16="http://schemas.microsoft.com/office/drawing/2014/main" val="2738834900"/>
                    </a:ext>
                  </a:extLst>
                </a:gridCol>
              </a:tblGrid>
              <a:tr h="217566">
                <a:tc>
                  <a:txBody>
                    <a:bodyPr/>
                    <a:lstStyle/>
                    <a:p>
                      <a:r>
                        <a:rPr lang="en-US" altLang="zh-TW" sz="1000" dirty="0"/>
                        <a:t>Model</a:t>
                      </a:r>
                      <a:endParaRPr lang="zh-TW" altLang="en-US" sz="1000" dirty="0"/>
                    </a:p>
                  </a:txBody>
                  <a:tcPr marL="72376" marR="72376" marT="36188" marB="36188">
                    <a:solidFill>
                      <a:schemeClr val="accent2"/>
                    </a:solidFill>
                  </a:tcPr>
                </a:tc>
                <a:tc>
                  <a:txBody>
                    <a:bodyPr/>
                    <a:lstStyle/>
                    <a:p>
                      <a:pPr algn="ctr"/>
                      <a:r>
                        <a:rPr lang="en-US" altLang="zh-TW" sz="1000" dirty="0"/>
                        <a:t>Lumens LC-RC01</a:t>
                      </a:r>
                      <a:endParaRPr lang="zh-TW" altLang="en-US" sz="1000" dirty="0"/>
                    </a:p>
                  </a:txBody>
                  <a:tcPr marL="72376" marR="72376" marT="36188" marB="36188">
                    <a:solidFill>
                      <a:schemeClr val="accent2"/>
                    </a:solidFill>
                  </a:tcPr>
                </a:tc>
                <a:tc>
                  <a:txBody>
                    <a:bodyPr/>
                    <a:lstStyle/>
                    <a:p>
                      <a:pPr algn="ctr"/>
                      <a:r>
                        <a:rPr lang="en-US" altLang="zh-TW" sz="1000" dirty="0"/>
                        <a:t>Extron RCP101D</a:t>
                      </a:r>
                      <a:endParaRPr lang="zh-TW" altLang="en-US" sz="1000" dirty="0"/>
                    </a:p>
                  </a:txBody>
                  <a:tcPr marL="72376" marR="72376" marT="36188" marB="36188">
                    <a:solidFill>
                      <a:schemeClr val="accent2"/>
                    </a:solidFill>
                  </a:tcPr>
                </a:tc>
                <a:extLst>
                  <a:ext uri="{0D108BD9-81ED-4DB2-BD59-A6C34878D82A}">
                    <a16:rowId xmlns:a16="http://schemas.microsoft.com/office/drawing/2014/main" val="846739230"/>
                  </a:ext>
                </a:extLst>
              </a:tr>
              <a:tr h="217566">
                <a:tc>
                  <a:txBody>
                    <a:bodyPr/>
                    <a:lstStyle/>
                    <a:p>
                      <a:r>
                        <a:rPr lang="en-US" altLang="zh-TW" sz="1000" b="1" kern="1200" dirty="0">
                          <a:solidFill>
                            <a:schemeClr val="dk1"/>
                          </a:solidFill>
                          <a:latin typeface="+mn-lt"/>
                          <a:ea typeface="+mn-ea"/>
                          <a:cs typeface="+mn-cs"/>
                        </a:rPr>
                        <a:t>Maximum Extend</a:t>
                      </a:r>
                      <a:r>
                        <a:rPr lang="en-US" altLang="zh-TW" sz="1000" b="1" dirty="0"/>
                        <a:t> Distance</a:t>
                      </a:r>
                      <a:endParaRPr lang="zh-TW" altLang="en-US" sz="1000" b="1" dirty="0"/>
                    </a:p>
                  </a:txBody>
                  <a:tcPr marL="72376" marR="72376" marT="36188" marB="36188">
                    <a:solidFill>
                      <a:schemeClr val="accent1">
                        <a:lumMod val="20000"/>
                        <a:lumOff val="80000"/>
                      </a:schemeClr>
                    </a:solidFill>
                  </a:tcPr>
                </a:tc>
                <a:tc>
                  <a:txBody>
                    <a:bodyPr/>
                    <a:lstStyle/>
                    <a:p>
                      <a:pPr algn="ctr"/>
                      <a:r>
                        <a:rPr lang="en-US" altLang="zh-TW" sz="1000" dirty="0">
                          <a:solidFill>
                            <a:srgbClr val="FF0000"/>
                          </a:solidFill>
                        </a:rPr>
                        <a:t>30</a:t>
                      </a:r>
                      <a:r>
                        <a:rPr lang="zh-TW" altLang="en-US" sz="1000" dirty="0">
                          <a:solidFill>
                            <a:srgbClr val="FF0000"/>
                          </a:solidFill>
                        </a:rPr>
                        <a:t> </a:t>
                      </a:r>
                      <a:r>
                        <a:rPr lang="en-US" altLang="zh-TW" sz="1000" dirty="0">
                          <a:solidFill>
                            <a:srgbClr val="FF0000"/>
                          </a:solidFill>
                        </a:rPr>
                        <a:t>m</a:t>
                      </a:r>
                      <a:endParaRPr lang="zh-TW" altLang="en-US" sz="1000" dirty="0">
                        <a:solidFill>
                          <a:srgbClr val="FF0000"/>
                        </a:solidFill>
                      </a:endParaRPr>
                    </a:p>
                  </a:txBody>
                  <a:tcPr marL="72376" marR="72376" marT="36188" marB="36188">
                    <a:solidFill>
                      <a:schemeClr val="accent1">
                        <a:lumMod val="20000"/>
                        <a:lumOff val="80000"/>
                      </a:schemeClr>
                    </a:solidFill>
                  </a:tcPr>
                </a:tc>
                <a:tc>
                  <a:txBody>
                    <a:bodyPr/>
                    <a:lstStyle/>
                    <a:p>
                      <a:pPr algn="ctr"/>
                      <a:r>
                        <a:rPr lang="en-US" altLang="zh-TW" sz="1000" dirty="0">
                          <a:solidFill>
                            <a:srgbClr val="00B050"/>
                          </a:solidFill>
                        </a:rPr>
                        <a:t>4.5 m</a:t>
                      </a:r>
                      <a:endParaRPr lang="zh-TW" altLang="en-US" sz="1000" dirty="0">
                        <a:solidFill>
                          <a:srgbClr val="00B050"/>
                        </a:solidFill>
                      </a:endParaRPr>
                    </a:p>
                  </a:txBody>
                  <a:tcPr marL="72376" marR="72376" marT="36188" marB="36188">
                    <a:solidFill>
                      <a:schemeClr val="accent1">
                        <a:lumMod val="20000"/>
                        <a:lumOff val="80000"/>
                      </a:schemeClr>
                    </a:solidFill>
                  </a:tcPr>
                </a:tc>
                <a:extLst>
                  <a:ext uri="{0D108BD9-81ED-4DB2-BD59-A6C34878D82A}">
                    <a16:rowId xmlns:a16="http://schemas.microsoft.com/office/drawing/2014/main" val="749563050"/>
                  </a:ext>
                </a:extLst>
              </a:tr>
              <a:tr h="217566">
                <a:tc>
                  <a:txBody>
                    <a:bodyPr/>
                    <a:lstStyle/>
                    <a:p>
                      <a:r>
                        <a:rPr lang="en-US" altLang="zh-TW" sz="1000" b="1" kern="1200" dirty="0">
                          <a:solidFill>
                            <a:schemeClr val="dk1"/>
                          </a:solidFill>
                          <a:latin typeface="+mn-lt"/>
                          <a:ea typeface="+mn-ea"/>
                          <a:cs typeface="+mn-cs"/>
                        </a:rPr>
                        <a:t>USB Flash Drive Extend</a:t>
                      </a:r>
                      <a:endParaRPr lang="zh-TW" altLang="en-US" sz="1000" b="1" dirty="0"/>
                    </a:p>
                  </a:txBody>
                  <a:tcPr marL="72376" marR="72376" marT="36188" marB="36188">
                    <a:solidFill>
                      <a:schemeClr val="accent1">
                        <a:lumMod val="40000"/>
                        <a:lumOff val="60000"/>
                      </a:schemeClr>
                    </a:solidFill>
                  </a:tcPr>
                </a:tc>
                <a:tc>
                  <a:txBody>
                    <a:bodyPr/>
                    <a:lstStyle/>
                    <a:p>
                      <a:pPr algn="ctr"/>
                      <a:r>
                        <a:rPr lang="en-US" altLang="zh-TW" sz="1000" dirty="0"/>
                        <a:t>Yes</a:t>
                      </a:r>
                      <a:endParaRPr lang="zh-TW" altLang="en-US" sz="1000" dirty="0"/>
                    </a:p>
                  </a:txBody>
                  <a:tcPr marL="72376" marR="72376" marT="36188" marB="36188">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t>Yes</a:t>
                      </a:r>
                      <a:endParaRPr lang="zh-TW" altLang="en-US" sz="1000" dirty="0"/>
                    </a:p>
                  </a:txBody>
                  <a:tcPr marL="72376" marR="72376" marT="36188" marB="36188">
                    <a:solidFill>
                      <a:schemeClr val="accent1">
                        <a:lumMod val="40000"/>
                        <a:lumOff val="60000"/>
                      </a:schemeClr>
                    </a:solidFill>
                  </a:tcPr>
                </a:tc>
                <a:extLst>
                  <a:ext uri="{0D108BD9-81ED-4DB2-BD59-A6C34878D82A}">
                    <a16:rowId xmlns:a16="http://schemas.microsoft.com/office/drawing/2014/main" val="3656243293"/>
                  </a:ext>
                </a:extLst>
              </a:tr>
              <a:tr h="217566">
                <a:tc>
                  <a:txBody>
                    <a:bodyPr/>
                    <a:lstStyle/>
                    <a:p>
                      <a:r>
                        <a:rPr lang="en-US" altLang="zh-TW" sz="1000" b="1" dirty="0"/>
                        <a:t>Macro Function</a:t>
                      </a:r>
                      <a:endParaRPr lang="zh-TW" altLang="en-US" sz="1000" b="1" dirty="0"/>
                    </a:p>
                  </a:txBody>
                  <a:tcPr marL="72376" marR="72376" marT="36188" marB="36188">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rgbClr val="FF0000"/>
                          </a:solidFill>
                        </a:rPr>
                        <a:t>Yes, 3</a:t>
                      </a:r>
                      <a:endParaRPr lang="zh-TW" altLang="en-US" sz="1000" dirty="0">
                        <a:solidFill>
                          <a:srgbClr val="FF0000"/>
                        </a:solidFill>
                      </a:endParaRPr>
                    </a:p>
                  </a:txBody>
                  <a:tcPr marL="72376" marR="72376" marT="36188" marB="36188">
                    <a:solidFill>
                      <a:schemeClr val="accent1">
                        <a:lumMod val="20000"/>
                        <a:lumOff val="80000"/>
                      </a:schemeClr>
                    </a:solidFill>
                  </a:tcPr>
                </a:tc>
                <a:tc>
                  <a:txBody>
                    <a:bodyPr/>
                    <a:lstStyle/>
                    <a:p>
                      <a:pPr algn="ctr"/>
                      <a:r>
                        <a:rPr lang="en-US" altLang="zh-TW" sz="1000" dirty="0">
                          <a:solidFill>
                            <a:srgbClr val="00B050"/>
                          </a:solidFill>
                        </a:rPr>
                        <a:t>No</a:t>
                      </a:r>
                      <a:endParaRPr lang="zh-TW" altLang="en-US" sz="1000" dirty="0">
                        <a:solidFill>
                          <a:srgbClr val="00B050"/>
                        </a:solidFill>
                      </a:endParaRPr>
                    </a:p>
                  </a:txBody>
                  <a:tcPr marL="72376" marR="72376" marT="36188" marB="36188">
                    <a:solidFill>
                      <a:schemeClr val="accent1">
                        <a:lumMod val="20000"/>
                        <a:lumOff val="80000"/>
                      </a:schemeClr>
                    </a:solidFill>
                  </a:tcPr>
                </a:tc>
                <a:extLst>
                  <a:ext uri="{0D108BD9-81ED-4DB2-BD59-A6C34878D82A}">
                    <a16:rowId xmlns:a16="http://schemas.microsoft.com/office/drawing/2014/main" val="1302390587"/>
                  </a:ext>
                </a:extLst>
              </a:tr>
              <a:tr h="217566">
                <a:tc>
                  <a:txBody>
                    <a:bodyPr/>
                    <a:lstStyle/>
                    <a:p>
                      <a:r>
                        <a:rPr lang="en-US" altLang="zh-TW" sz="1000" b="1" dirty="0"/>
                        <a:t>Recording LED light</a:t>
                      </a:r>
                      <a:endParaRPr lang="zh-TW" altLang="en-US" sz="1000" b="1" dirty="0"/>
                    </a:p>
                  </a:txBody>
                  <a:tcPr marL="72376" marR="72376" marT="36188" marB="36188">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t>Yes</a:t>
                      </a:r>
                      <a:endParaRPr lang="zh-TW" altLang="en-US" sz="1000" dirty="0"/>
                    </a:p>
                  </a:txBody>
                  <a:tcPr marL="72376" marR="72376" marT="36188" marB="36188">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t>Yes</a:t>
                      </a:r>
                      <a:endParaRPr lang="zh-TW" altLang="en-US" sz="1000" dirty="0"/>
                    </a:p>
                  </a:txBody>
                  <a:tcPr marL="72376" marR="72376" marT="36188" marB="36188">
                    <a:solidFill>
                      <a:schemeClr val="accent1">
                        <a:lumMod val="40000"/>
                        <a:lumOff val="60000"/>
                      </a:schemeClr>
                    </a:solidFill>
                  </a:tcPr>
                </a:tc>
                <a:extLst>
                  <a:ext uri="{0D108BD9-81ED-4DB2-BD59-A6C34878D82A}">
                    <a16:rowId xmlns:a16="http://schemas.microsoft.com/office/drawing/2014/main" val="3890480926"/>
                  </a:ext>
                </a:extLst>
              </a:tr>
              <a:tr h="217566">
                <a:tc>
                  <a:txBody>
                    <a:bodyPr/>
                    <a:lstStyle/>
                    <a:p>
                      <a:r>
                        <a:rPr lang="en-US" altLang="zh-TW" sz="1000" b="1" dirty="0"/>
                        <a:t>Streaming LED light</a:t>
                      </a:r>
                      <a:endParaRPr lang="zh-TW" altLang="en-US" sz="1000" b="1" dirty="0"/>
                    </a:p>
                  </a:txBody>
                  <a:tcPr marL="72376" marR="72376" marT="36188" marB="36188">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rgbClr val="FF0000"/>
                          </a:solidFill>
                        </a:rPr>
                        <a:t>Yes</a:t>
                      </a:r>
                      <a:endParaRPr lang="zh-TW" altLang="en-US" sz="1000" dirty="0">
                        <a:solidFill>
                          <a:srgbClr val="FF0000"/>
                        </a:solidFill>
                      </a:endParaRPr>
                    </a:p>
                  </a:txBody>
                  <a:tcPr marL="72376" marR="72376" marT="36188" marB="36188">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solidFill>
                            <a:srgbClr val="00B050"/>
                          </a:solidFill>
                        </a:rPr>
                        <a:t>No</a:t>
                      </a:r>
                      <a:endParaRPr lang="zh-TW" altLang="en-US" sz="1000" dirty="0">
                        <a:solidFill>
                          <a:srgbClr val="00B050"/>
                        </a:solidFill>
                      </a:endParaRPr>
                    </a:p>
                  </a:txBody>
                  <a:tcPr marL="72376" marR="72376" marT="36188" marB="36188">
                    <a:solidFill>
                      <a:schemeClr val="accent1">
                        <a:lumMod val="20000"/>
                        <a:lumOff val="80000"/>
                      </a:schemeClr>
                    </a:solidFill>
                  </a:tcPr>
                </a:tc>
                <a:extLst>
                  <a:ext uri="{0D108BD9-81ED-4DB2-BD59-A6C34878D82A}">
                    <a16:rowId xmlns:a16="http://schemas.microsoft.com/office/drawing/2014/main" val="2484697785"/>
                  </a:ext>
                </a:extLst>
              </a:tr>
              <a:tr h="236518">
                <a:tc>
                  <a:txBody>
                    <a:bodyPr/>
                    <a:lstStyle/>
                    <a:p>
                      <a:r>
                        <a:rPr lang="zh-TW" altLang="en-US" sz="1000" b="1" kern="1200" dirty="0">
                          <a:solidFill>
                            <a:schemeClr val="dk1"/>
                          </a:solidFill>
                          <a:latin typeface="+mn-lt"/>
                          <a:ea typeface="+mn-ea"/>
                          <a:cs typeface="+mn-cs"/>
                        </a:rPr>
                        <a:t>US and EU </a:t>
                      </a:r>
                      <a:r>
                        <a:rPr lang="en-US" altLang="zh-TW" sz="1000" b="1" kern="1200" dirty="0">
                          <a:solidFill>
                            <a:schemeClr val="dk1"/>
                          </a:solidFill>
                          <a:latin typeface="+mn-lt"/>
                          <a:ea typeface="+mn-ea"/>
                          <a:cs typeface="+mn-cs"/>
                        </a:rPr>
                        <a:t>S</a:t>
                      </a:r>
                      <a:r>
                        <a:rPr lang="zh-TW" altLang="en-US" sz="1000" b="1" kern="1200" dirty="0">
                          <a:solidFill>
                            <a:schemeClr val="dk1"/>
                          </a:solidFill>
                          <a:latin typeface="+mn-lt"/>
                          <a:ea typeface="+mn-ea"/>
                          <a:cs typeface="+mn-cs"/>
                        </a:rPr>
                        <a:t>pecification</a:t>
                      </a:r>
                    </a:p>
                  </a:txBody>
                  <a:tcPr marL="72376" marR="72376" marT="36188" marB="36188">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t>Yes</a:t>
                      </a:r>
                      <a:endParaRPr lang="zh-TW" altLang="en-US" sz="1000" dirty="0"/>
                    </a:p>
                  </a:txBody>
                  <a:tcPr marL="72376" marR="72376" marT="36188" marB="36188">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000" dirty="0"/>
                        <a:t>Yes</a:t>
                      </a:r>
                      <a:endParaRPr lang="zh-TW" altLang="en-US" sz="1000" dirty="0"/>
                    </a:p>
                  </a:txBody>
                  <a:tcPr marL="72376" marR="72376" marT="36188" marB="36188">
                    <a:solidFill>
                      <a:schemeClr val="accent1">
                        <a:lumMod val="40000"/>
                        <a:lumOff val="60000"/>
                      </a:schemeClr>
                    </a:solidFill>
                  </a:tcPr>
                </a:tc>
                <a:extLst>
                  <a:ext uri="{0D108BD9-81ED-4DB2-BD59-A6C34878D82A}">
                    <a16:rowId xmlns:a16="http://schemas.microsoft.com/office/drawing/2014/main" val="1748506597"/>
                  </a:ext>
                </a:extLst>
              </a:tr>
            </a:tbl>
          </a:graphicData>
        </a:graphic>
      </p:graphicFrame>
      <p:pic>
        <p:nvPicPr>
          <p:cNvPr id="6" name="圖片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60967" y="3317908"/>
            <a:ext cx="2302309" cy="1541913"/>
          </a:xfrm>
          <a:prstGeom prst="rect">
            <a:avLst/>
          </a:prstGeom>
        </p:spPr>
      </p:pic>
      <p:sp>
        <p:nvSpPr>
          <p:cNvPr id="7" name="文字方塊 6"/>
          <p:cNvSpPr txBox="1"/>
          <p:nvPr/>
        </p:nvSpPr>
        <p:spPr>
          <a:xfrm>
            <a:off x="388096" y="372421"/>
            <a:ext cx="8498737" cy="83099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Extension Remote Control Panel</a:t>
            </a:r>
            <a:r>
              <a:rPr lang="en-US" altLang="zh-TW" sz="28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100m</a:t>
            </a:r>
            <a:r>
              <a:rPr lang="en-US" altLang="zh-TW"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vs 4.5m</a:t>
            </a:r>
          </a:p>
        </p:txBody>
      </p:sp>
    </p:spTree>
    <p:extLst>
      <p:ext uri="{BB962C8B-B14F-4D97-AF65-F5344CB8AC3E}">
        <p14:creationId xmlns:p14="http://schemas.microsoft.com/office/powerpoint/2010/main" val="352690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782197"/>
            <a:ext cx="4695934" cy="2152303"/>
          </a:xfrm>
          <a:prstGeom prst="rect">
            <a:avLst/>
          </a:prstGeom>
        </p:spPr>
      </p:pic>
      <p:sp>
        <p:nvSpPr>
          <p:cNvPr id="4" name="文字方塊 3"/>
          <p:cNvSpPr txBox="1"/>
          <p:nvPr/>
        </p:nvSpPr>
        <p:spPr>
          <a:xfrm>
            <a:off x="380475" y="1434961"/>
            <a:ext cx="8116319" cy="1323439"/>
          </a:xfrm>
          <a:prstGeom prst="rect">
            <a:avLst/>
          </a:prstGeom>
          <a:noFill/>
        </p:spPr>
        <p:txBody>
          <a:bodyPr wrap="square" rtlCol="0">
            <a:spAutoFit/>
          </a:bodyPr>
          <a:lstStyle/>
          <a:p>
            <a:pPr marL="342900" indent="-342900">
              <a:buFont typeface="Arial" panose="020B0604020202020204" pitchFamily="34" charset="0"/>
              <a:buChar char="•"/>
            </a:pPr>
            <a:r>
              <a:rPr lang="en-US" altLang="zh-TW" sz="1600" dirty="0"/>
              <a:t>Lumens provide 5 years warranty. Lumens is confident in the quality of product design.</a:t>
            </a:r>
          </a:p>
          <a:p>
            <a:pPr marL="342900" indent="-342900">
              <a:buFont typeface="Arial" panose="020B0604020202020204" pitchFamily="34" charset="0"/>
              <a:buChar char="•"/>
            </a:pPr>
            <a:r>
              <a:rPr lang="en-US" altLang="zh-TW" sz="1600" dirty="0"/>
              <a:t>Schools or users have spent many years building the recording and broadcasting equipment. If they are damaged after 3 years of use, they need to purchase or pay for repairs, which will be unnecessary expenses and troubles for the purchaser.</a:t>
            </a:r>
          </a:p>
          <a:p>
            <a:pPr marL="342900" indent="-342900">
              <a:buFont typeface="Arial" panose="020B0604020202020204" pitchFamily="34" charset="0"/>
              <a:buChar char="•"/>
            </a:pPr>
            <a:r>
              <a:rPr lang="en-US" altLang="zh-TW" sz="1600" dirty="0"/>
              <a:t>Lumens’ Warranty Service can solve the problems of purchasing department and resellers.</a:t>
            </a:r>
          </a:p>
        </p:txBody>
      </p:sp>
      <p:sp>
        <p:nvSpPr>
          <p:cNvPr id="5" name="文字方塊 4"/>
          <p:cNvSpPr txBox="1"/>
          <p:nvPr/>
        </p:nvSpPr>
        <p:spPr>
          <a:xfrm>
            <a:off x="388096" y="372421"/>
            <a:ext cx="6535700"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Warranty</a:t>
            </a:r>
            <a:r>
              <a:rPr lang="zh-TW" altLang="en-US"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en-US" altLang="zh-TW" sz="3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5 years</a:t>
            </a:r>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vs 3 years</a:t>
            </a:r>
          </a:p>
        </p:txBody>
      </p:sp>
    </p:spTree>
    <p:extLst>
      <p:ext uri="{BB962C8B-B14F-4D97-AF65-F5344CB8AC3E}">
        <p14:creationId xmlns:p14="http://schemas.microsoft.com/office/powerpoint/2010/main" val="21498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9009" y="2074664"/>
            <a:ext cx="5605983" cy="994172"/>
          </a:xfrm>
        </p:spPr>
        <p:txBody>
          <a:bodyPr>
            <a:normAutofit/>
          </a:bodyPr>
          <a:lstStyle/>
          <a:p>
            <a:r>
              <a:rPr lang="en-US" altLang="zh-CN" dirty="0"/>
              <a:t>Lumens Weakness</a:t>
            </a:r>
            <a:endParaRPr lang="zh-TW" altLang="en-US" dirty="0"/>
          </a:p>
        </p:txBody>
      </p:sp>
    </p:spTree>
    <p:extLst>
      <p:ext uri="{BB962C8B-B14F-4D97-AF65-F5344CB8AC3E}">
        <p14:creationId xmlns:p14="http://schemas.microsoft.com/office/powerpoint/2010/main" val="97550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88096" y="372421"/>
            <a:ext cx="8095165" cy="707886"/>
          </a:xfrm>
          <a:prstGeom prst="rect">
            <a:avLst/>
          </a:prstGeom>
          <a:noFill/>
        </p:spPr>
        <p:txBody>
          <a:bodyPr wrap="none" rtlCol="0">
            <a:spAutoFit/>
          </a:bodyPr>
          <a:lstStyle/>
          <a:p>
            <a:r>
              <a:rPr lang="en-US" sz="2000" b="1" dirty="0">
                <a:solidFill>
                  <a:srgbClr val="00B0F0"/>
                </a:solidFill>
              </a:rPr>
              <a:t>LC100 </a:t>
            </a:r>
            <a:r>
              <a:rPr lang="en-US" altLang="zh-TW" sz="2000" b="1" dirty="0">
                <a:solidFill>
                  <a:srgbClr val="FF6600"/>
                </a:solidFill>
              </a:rPr>
              <a:t>vs</a:t>
            </a:r>
            <a:r>
              <a:rPr lang="en-US" sz="2000" b="1" dirty="0">
                <a:solidFill>
                  <a:srgbClr val="00B0F0"/>
                </a:solidFill>
              </a:rPr>
              <a:t> SMP351</a:t>
            </a:r>
          </a:p>
          <a:p>
            <a:r>
              <a:rPr lang="en-US" altLang="zh-TW"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 SMP351</a:t>
            </a:r>
            <a:r>
              <a:rPr lang="zh-TW"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en-US" altLang="zh-TW"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is highly integrated with Extron’s control system</a:t>
            </a:r>
            <a:endParaRPr 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字方塊 2"/>
          <p:cNvSpPr txBox="1"/>
          <p:nvPr/>
        </p:nvSpPr>
        <p:spPr>
          <a:xfrm>
            <a:off x="388095" y="1424805"/>
            <a:ext cx="7966195"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en-US" altLang="zh-TW" b="1" dirty="0"/>
              <a:t>Answer: </a:t>
            </a:r>
            <a:r>
              <a:rPr lang="en-US" altLang="zh-TW" dirty="0"/>
              <a:t>Lumens LC100 provides RS-232, TCP/IP command, which allows Extron, Creston, Stream Deck controllers to control LC100. And Lumens  will continue to cooperate with other controller.</a:t>
            </a:r>
            <a:endParaRPr lang="en-US" altLang="zh-TW" b="1" dirty="0"/>
          </a:p>
        </p:txBody>
      </p:sp>
      <p:pic>
        <p:nvPicPr>
          <p:cNvPr id="10" name="Picture 2" descr="https://m.media-amazon.com/images/I/71aY+mfIxiL._AC_SL1500_.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6664" l="2441" r="100000">
                        <a14:foregroundMark x1="81799" y1="46803" x2="73780" y2="40500"/>
                        <a14:foregroundMark x1="42259" y1="17053" x2="59902" y2="13346"/>
                      </a14:backgroundRemoval>
                    </a14:imgEffect>
                  </a14:imgLayer>
                </a14:imgProps>
              </a:ext>
              <a:ext uri="{28A0092B-C50C-407E-A947-70E740481C1C}">
                <a14:useLocalDpi xmlns:a14="http://schemas.microsoft.com/office/drawing/2010/main" val="0"/>
              </a:ext>
            </a:extLst>
          </a:blip>
          <a:srcRect/>
          <a:stretch>
            <a:fillRect/>
          </a:stretch>
        </p:blipFill>
        <p:spPr bwMode="auto">
          <a:xfrm>
            <a:off x="521446" y="3128978"/>
            <a:ext cx="2006831" cy="1510022"/>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908" y="3713402"/>
            <a:ext cx="1708851" cy="640819"/>
          </a:xfrm>
          <a:prstGeom prst="rect">
            <a:avLst/>
          </a:prstGeom>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439" y="3617218"/>
            <a:ext cx="2221837" cy="833189"/>
          </a:xfrm>
          <a:prstGeom prst="rect">
            <a:avLst/>
          </a:prstGeom>
        </p:spPr>
      </p:pic>
      <p:pic>
        <p:nvPicPr>
          <p:cNvPr id="1030" name="Picture 6" descr="Elgato Logo PNG Vectors Free Down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808" y="3883989"/>
            <a:ext cx="1422187" cy="402954"/>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a:extLst>
              <a:ext uri="{FF2B5EF4-FFF2-40B4-BE49-F238E27FC236}">
                <a16:creationId xmlns:a16="http://schemas.microsoft.com/office/drawing/2014/main" id="{C6CA9201-3808-4389-9279-3561212209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4600" y="2074916"/>
            <a:ext cx="6636081" cy="2212027"/>
          </a:xfrm>
          <a:prstGeom prst="rect">
            <a:avLst/>
          </a:prstGeom>
        </p:spPr>
      </p:pic>
    </p:spTree>
    <p:extLst>
      <p:ext uri="{BB962C8B-B14F-4D97-AF65-F5344CB8AC3E}">
        <p14:creationId xmlns:p14="http://schemas.microsoft.com/office/powerpoint/2010/main" val="309354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88096" y="372421"/>
            <a:ext cx="7875746" cy="892552"/>
          </a:xfrm>
          <a:prstGeom prst="rect">
            <a:avLst/>
          </a:prstGeom>
          <a:noFill/>
        </p:spPr>
        <p:txBody>
          <a:bodyPr wrap="none" rtlCol="0">
            <a:spAutoFit/>
          </a:bodyPr>
          <a:lstStyle/>
          <a:p>
            <a:r>
              <a:rPr lang="en-US" sz="2000" b="1" dirty="0">
                <a:solidFill>
                  <a:srgbClr val="00B0F0"/>
                </a:solidFill>
              </a:rPr>
              <a:t>LC100 </a:t>
            </a:r>
            <a:r>
              <a:rPr lang="en-US" altLang="zh-TW" sz="2000" b="1" dirty="0">
                <a:solidFill>
                  <a:srgbClr val="FF6600"/>
                </a:solidFill>
              </a:rPr>
              <a:t>vs</a:t>
            </a:r>
            <a:r>
              <a:rPr lang="en-US" sz="2000" b="1" dirty="0">
                <a:solidFill>
                  <a:srgbClr val="00B0F0"/>
                </a:solidFill>
              </a:rPr>
              <a:t> SMP351</a:t>
            </a:r>
          </a:p>
          <a:p>
            <a:r>
              <a:rPr lang="en-US" altLang="zh-TW"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Q: SMP351 supports more Learning Management Platform:</a:t>
            </a:r>
          </a:p>
          <a:p>
            <a:r>
              <a:rPr lang="en-US" altLang="zh-TW"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Moodle, Blackboard , SharePoint, </a:t>
            </a:r>
            <a:r>
              <a:rPr lang="en-US" altLang="zh-TW" sz="1200" b="1" dirty="0" err="1">
                <a:solidFill>
                  <a:srgbClr val="002060"/>
                </a:solidFill>
                <a:latin typeface="微软雅黑" panose="020B0503020204020204" pitchFamily="34" charset="-122"/>
                <a:ea typeface="微软雅黑" panose="020B0503020204020204" pitchFamily="34" charset="-122"/>
                <a:cs typeface="Arial" panose="020B0604020202020204" pitchFamily="34" charset="0"/>
              </a:rPr>
              <a:t>Kaltura</a:t>
            </a:r>
            <a:r>
              <a:rPr lang="en-US" altLang="zh-TW"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en-US" altLang="zh-TW" sz="1200" b="1" dirty="0" err="1">
                <a:solidFill>
                  <a:srgbClr val="002060"/>
                </a:solidFill>
                <a:latin typeface="微软雅黑" panose="020B0503020204020204" pitchFamily="34" charset="-122"/>
                <a:ea typeface="微软雅黑" panose="020B0503020204020204" pitchFamily="34" charset="-122"/>
                <a:cs typeface="Arial" panose="020B0604020202020204" pitchFamily="34" charset="0"/>
              </a:rPr>
              <a:t>Panopto</a:t>
            </a:r>
            <a:r>
              <a:rPr lang="en-US" altLang="zh-TW" sz="1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Opencast</a:t>
            </a:r>
          </a:p>
        </p:txBody>
      </p:sp>
      <p:sp>
        <p:nvSpPr>
          <p:cNvPr id="3" name="文字方塊 2"/>
          <p:cNvSpPr txBox="1"/>
          <p:nvPr/>
        </p:nvSpPr>
        <p:spPr>
          <a:xfrm>
            <a:off x="388096" y="1624516"/>
            <a:ext cx="8375894"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Ø"/>
            </a:pPr>
            <a:r>
              <a:rPr lang="en-US" altLang="zh-TW" b="1" dirty="0"/>
              <a:t>Answer: </a:t>
            </a:r>
            <a:r>
              <a:rPr lang="en-US" altLang="zh-TW" dirty="0"/>
              <a:t>Lumens supports Panopto, Kaltura, Opencast currently, and Lumens will continue to cooperate with other LMS (Learning Management System).</a:t>
            </a:r>
            <a:endParaRPr lang="zh-TW" altLang="en-US"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4240" y="3752850"/>
            <a:ext cx="1924050" cy="449406"/>
          </a:xfrm>
          <a:prstGeom prst="rect">
            <a:avLst/>
          </a:prstGeom>
        </p:spPr>
      </p:pic>
      <p:pic>
        <p:nvPicPr>
          <p:cNvPr id="2050" name="Picture 2" descr="https://www.panopto.com/wp-content/uploads/2022/07/Panopto_logo_240x4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190" y="3764105"/>
            <a:ext cx="1905000" cy="4381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Opencast Logo 2016.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190" y="4298028"/>
            <a:ext cx="2219325" cy="443865"/>
          </a:xfrm>
          <a:prstGeom prst="rect">
            <a:avLst/>
          </a:prstGeom>
          <a:noFill/>
          <a:extLst>
            <a:ext uri="{909E8E84-426E-40DD-AFC4-6F175D3DCCD1}">
              <a14:hiddenFill xmlns:a14="http://schemas.microsoft.com/office/drawing/2010/main">
                <a:solidFill>
                  <a:srgbClr val="FFFFFF"/>
                </a:solidFill>
              </a14:hiddenFill>
            </a:ext>
          </a:extLst>
        </p:spPr>
      </p:pic>
      <p:pic>
        <p:nvPicPr>
          <p:cNvPr id="8" name="圖片 7">
            <a:extLst>
              <a:ext uri="{FF2B5EF4-FFF2-40B4-BE49-F238E27FC236}">
                <a16:creationId xmlns:a16="http://schemas.microsoft.com/office/drawing/2014/main" id="{D0FF5C33-153A-4AA1-89DF-B809CD41D10C}"/>
              </a:ext>
            </a:extLst>
          </p:cNvPr>
          <p:cNvPicPr>
            <a:picLocks noChangeAspect="1"/>
          </p:cNvPicPr>
          <p:nvPr/>
        </p:nvPicPr>
        <p:blipFill rotWithShape="1">
          <a:blip r:embed="rId5">
            <a:extLst>
              <a:ext uri="{28A0092B-C50C-407E-A947-70E740481C1C}">
                <a14:useLocalDpi xmlns:a14="http://schemas.microsoft.com/office/drawing/2010/main" val="0"/>
              </a:ext>
            </a:extLst>
          </a:blip>
          <a:srcRect t="36323" b="38168"/>
          <a:stretch/>
        </p:blipFill>
        <p:spPr>
          <a:xfrm>
            <a:off x="495426" y="2448997"/>
            <a:ext cx="6373259" cy="1219336"/>
          </a:xfrm>
          <a:prstGeom prst="rect">
            <a:avLst/>
          </a:prstGeom>
        </p:spPr>
      </p:pic>
    </p:spTree>
    <p:extLst>
      <p:ext uri="{BB962C8B-B14F-4D97-AF65-F5344CB8AC3E}">
        <p14:creationId xmlns:p14="http://schemas.microsoft.com/office/powerpoint/2010/main" val="305714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5433" y="2619735"/>
            <a:ext cx="3539490" cy="994172"/>
          </a:xfrm>
        </p:spPr>
        <p:txBody>
          <a:bodyPr/>
          <a:lstStyle/>
          <a:p>
            <a:pPr lvl="0" defTabSz="813486" fontAlgn="base">
              <a:lnSpc>
                <a:spcPct val="100000"/>
              </a:lnSpc>
              <a:spcBef>
                <a:spcPct val="20000"/>
              </a:spcBef>
              <a:spcAft>
                <a:spcPct val="0"/>
              </a:spcAft>
              <a:defRPr/>
            </a:pPr>
            <a:r>
              <a:rPr lang="en-US" altLang="zh-TW" dirty="0"/>
              <a:t>Thank you!</a:t>
            </a:r>
          </a:p>
        </p:txBody>
      </p:sp>
    </p:spTree>
    <p:extLst>
      <p:ext uri="{BB962C8B-B14F-4D97-AF65-F5344CB8AC3E}">
        <p14:creationId xmlns:p14="http://schemas.microsoft.com/office/powerpoint/2010/main" val="165461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9009" y="2074664"/>
            <a:ext cx="5605983" cy="994172"/>
          </a:xfrm>
        </p:spPr>
        <p:txBody>
          <a:bodyPr>
            <a:normAutofit/>
          </a:bodyPr>
          <a:lstStyle/>
          <a:p>
            <a:r>
              <a:rPr lang="en-US" altLang="zh-CN" dirty="0"/>
              <a:t>Lumens Strength</a:t>
            </a:r>
            <a:endParaRPr lang="zh-TW" altLang="en-US" dirty="0"/>
          </a:p>
        </p:txBody>
      </p:sp>
    </p:spTree>
    <p:extLst>
      <p:ext uri="{BB962C8B-B14F-4D97-AF65-F5344CB8AC3E}">
        <p14:creationId xmlns:p14="http://schemas.microsoft.com/office/powerpoint/2010/main" val="257331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4275553" y="1345337"/>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Lumens LC100</a:t>
            </a:r>
            <a:endParaRPr lang="zh-TW" altLang="en-US" sz="1400" b="1" dirty="0">
              <a:solidFill>
                <a:schemeClr val="tx1">
                  <a:lumMod val="75000"/>
                  <a:lumOff val="25000"/>
                </a:schemeClr>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3565412592"/>
              </p:ext>
            </p:extLst>
          </p:nvPr>
        </p:nvGraphicFramePr>
        <p:xfrm>
          <a:off x="488950" y="1775631"/>
          <a:ext cx="7699451" cy="2809211"/>
        </p:xfrm>
        <a:graphic>
          <a:graphicData uri="http://schemas.openxmlformats.org/drawingml/2006/table">
            <a:tbl>
              <a:tblPr firstRow="1" bandRow="1">
                <a:tableStyleId>{5C22544A-7EE6-4342-B048-85BDC9FD1C3A}</a:tableStyleId>
              </a:tblPr>
              <a:tblGrid>
                <a:gridCol w="3575050">
                  <a:extLst>
                    <a:ext uri="{9D8B030D-6E8A-4147-A177-3AD203B41FA5}">
                      <a16:colId xmlns:a16="http://schemas.microsoft.com/office/drawing/2014/main" val="1781919465"/>
                    </a:ext>
                  </a:extLst>
                </a:gridCol>
                <a:gridCol w="2165350">
                  <a:extLst>
                    <a:ext uri="{9D8B030D-6E8A-4147-A177-3AD203B41FA5}">
                      <a16:colId xmlns:a16="http://schemas.microsoft.com/office/drawing/2014/main" val="3441630051"/>
                    </a:ext>
                  </a:extLst>
                </a:gridCol>
                <a:gridCol w="1959051">
                  <a:extLst>
                    <a:ext uri="{9D8B030D-6E8A-4147-A177-3AD203B41FA5}">
                      <a16:colId xmlns:a16="http://schemas.microsoft.com/office/drawing/2014/main" val="1116078100"/>
                    </a:ext>
                  </a:extLst>
                </a:gridCol>
              </a:tblGrid>
              <a:tr h="211206">
                <a:tc>
                  <a:txBody>
                    <a:bodyPr/>
                    <a:lstStyle/>
                    <a:p>
                      <a:pPr algn="l" fontAlgn="ctr"/>
                      <a:r>
                        <a:rPr lang="en-US" altLang="zh-TW" sz="1000" b="1" i="0" u="none" strike="noStrike" dirty="0">
                          <a:solidFill>
                            <a:schemeClr val="bg1"/>
                          </a:solidFill>
                          <a:effectLst/>
                          <a:latin typeface="+mn-lt"/>
                          <a:ea typeface="新細明體" panose="02020500000000000000" pitchFamily="18" charset="-120"/>
                        </a:rPr>
                        <a:t>1. B&amp;H</a:t>
                      </a:r>
                      <a:r>
                        <a:rPr lang="en-US" sz="1000" b="1" i="0" u="none" strike="noStrike" dirty="0">
                          <a:solidFill>
                            <a:schemeClr val="bg1"/>
                          </a:solidFill>
                          <a:effectLst/>
                          <a:latin typeface="+mn-lt"/>
                          <a:ea typeface="新細明體" panose="02020500000000000000" pitchFamily="18" charset="-120"/>
                        </a:rPr>
                        <a:t> Price (USD$)</a:t>
                      </a:r>
                    </a:p>
                  </a:txBody>
                  <a:tcPr marL="36000" marR="36000" marT="36000" marB="36000" anchor="ctr">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baseline="0" dirty="0">
                          <a:solidFill>
                            <a:schemeClr val="accent2"/>
                          </a:solidFill>
                          <a:effectLst/>
                          <a:latin typeface="+mn-lt"/>
                          <a:ea typeface="新細明體" panose="02020500000000000000" pitchFamily="18" charset="-120"/>
                        </a:rPr>
                        <a:t>$3,250</a:t>
                      </a:r>
                    </a:p>
                  </a:txBody>
                  <a:tcPr marL="36000" marR="36000" marT="36000" marB="36000" anchor="ctr">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000" b="0" i="0" u="none" strike="noStrike" dirty="0">
                          <a:solidFill>
                            <a:schemeClr val="accent2"/>
                          </a:solidFill>
                          <a:effectLst/>
                          <a:latin typeface="+mn-lt"/>
                          <a:ea typeface="新細明體" panose="02020500000000000000" pitchFamily="18" charset="-120"/>
                        </a:rPr>
                        <a:t>$4790</a:t>
                      </a:r>
                    </a:p>
                  </a:txBody>
                  <a:tcPr marL="36000" marR="36000" marT="36000" marB="36000" anchor="ctr">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8383326"/>
                  </a:ext>
                </a:extLst>
              </a:tr>
              <a:tr h="227675">
                <a:tc>
                  <a:txBody>
                    <a:bodyPr/>
                    <a:lstStyle/>
                    <a:p>
                      <a:pPr algn="l" fontAlgn="ctr"/>
                      <a:r>
                        <a:rPr lang="en-US" sz="1000" b="1" i="0" u="none" strike="noStrike" dirty="0">
                          <a:solidFill>
                            <a:schemeClr val="bg1"/>
                          </a:solidFill>
                          <a:effectLst/>
                          <a:latin typeface="+mn-lt"/>
                          <a:ea typeface="新細明體" panose="02020500000000000000" pitchFamily="18" charset="-120"/>
                        </a:rPr>
                        <a:t>2. Recording Resolution and 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effectLst/>
                          <a:latin typeface="+mn-lt"/>
                          <a:ea typeface="新細明體" panose="02020500000000000000" pitchFamily="18" charset="-120"/>
                        </a:rPr>
                        <a:t>1080p </a:t>
                      </a:r>
                      <a:r>
                        <a:rPr lang="en-US" sz="1000" b="0" i="0" u="none" strike="noStrike" dirty="0">
                          <a:solidFill>
                            <a:srgbClr val="FF0000"/>
                          </a:solidFill>
                          <a:effectLst/>
                          <a:latin typeface="+mn-lt"/>
                          <a:ea typeface="新細明體" panose="02020500000000000000" pitchFamily="18" charset="-120"/>
                        </a:rPr>
                        <a:t>60fps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effectLst/>
                          <a:latin typeface="+mn-lt"/>
                          <a:ea typeface="新細明體" panose="02020500000000000000" pitchFamily="18" charset="-120"/>
                        </a:rPr>
                        <a:t>1080p 30fps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80156813"/>
                  </a:ext>
                </a:extLst>
              </a:tr>
              <a:tr h="254000">
                <a:tc>
                  <a:txBody>
                    <a:bodyPr/>
                    <a:lstStyle/>
                    <a:p>
                      <a:pPr algn="l" fontAlgn="ctr"/>
                      <a:r>
                        <a:rPr lang="en-US" altLang="zh-TW" sz="1000" b="1" i="0" u="none" strike="noStrike" dirty="0">
                          <a:solidFill>
                            <a:schemeClr val="bg1"/>
                          </a:solidFill>
                          <a:effectLst/>
                          <a:latin typeface="+mn-lt"/>
                          <a:ea typeface="新細明體" panose="02020500000000000000" pitchFamily="18" charset="-120"/>
                        </a:rPr>
                        <a:t>3. ISO</a:t>
                      </a:r>
                      <a:r>
                        <a:rPr lang="zh-TW" altLang="en-US" sz="1000" b="1" i="0" u="none" strike="noStrike" dirty="0">
                          <a:solidFill>
                            <a:schemeClr val="bg1"/>
                          </a:solidFill>
                          <a:effectLst/>
                          <a:latin typeface="+mn-lt"/>
                          <a:ea typeface="新細明體" panose="02020500000000000000" pitchFamily="18" charset="-120"/>
                        </a:rPr>
                        <a:t> </a:t>
                      </a:r>
                      <a:r>
                        <a:rPr lang="en-US" altLang="zh-TW" sz="1000" b="1" i="0" u="none" strike="noStrike" dirty="0">
                          <a:solidFill>
                            <a:schemeClr val="bg1"/>
                          </a:solidFill>
                          <a:effectLst/>
                          <a:latin typeface="+mn-lt"/>
                          <a:ea typeface="新細明體" panose="02020500000000000000" pitchFamily="18" charset="-120"/>
                        </a:rPr>
                        <a:t>Recording</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Yes</a:t>
                      </a:r>
                      <a:r>
                        <a:rPr lang="en-US" sz="1000" b="0" i="0" u="none" strike="noStrike" baseline="0" dirty="0">
                          <a:solidFill>
                            <a:srgbClr val="FF0000"/>
                          </a:solidFill>
                          <a:effectLst/>
                          <a:latin typeface="+mn-lt"/>
                          <a:ea typeface="新細明體" panose="02020500000000000000" pitchFamily="18" charset="-120"/>
                        </a:rPr>
                        <a:t> (</a:t>
                      </a:r>
                      <a:r>
                        <a:rPr lang="en-US" sz="1000" b="0" i="0" u="none" strike="noStrike" dirty="0">
                          <a:solidFill>
                            <a:srgbClr val="FF0000"/>
                          </a:solidFill>
                          <a:effectLst/>
                          <a:latin typeface="+mn-lt"/>
                          <a:ea typeface="新細明體" panose="02020500000000000000" pitchFamily="18" charset="-120"/>
                        </a:rPr>
                        <a:t>Mixed</a:t>
                      </a:r>
                      <a:r>
                        <a:rPr lang="en-US" sz="1000" b="0" i="0" u="none" strike="noStrike" baseline="0" dirty="0">
                          <a:solidFill>
                            <a:srgbClr val="FF0000"/>
                          </a:solidFill>
                          <a:effectLst/>
                          <a:latin typeface="+mn-lt"/>
                          <a:ea typeface="新細明體" panose="02020500000000000000" pitchFamily="18" charset="-120"/>
                        </a:rPr>
                        <a:t> + 2 sources)</a:t>
                      </a:r>
                      <a:endParaRPr lang="en-US" sz="1000" b="0" i="0" u="none" strike="noStrike" dirty="0">
                        <a:solidFill>
                          <a:srgbClr val="FF0000"/>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000" b="0" i="0" u="none" strike="noStrike" dirty="0">
                          <a:effectLst/>
                          <a:latin typeface="+mn-lt"/>
                          <a:ea typeface="+mn-ea"/>
                        </a:rPr>
                        <a:t>No</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7901289"/>
                  </a:ext>
                </a:extLst>
              </a:tr>
              <a:tr h="0">
                <a:tc>
                  <a:txBody>
                    <a:bodyPr/>
                    <a:lstStyle/>
                    <a:p>
                      <a:pPr algn="l" fontAlgn="ctr"/>
                      <a:r>
                        <a:rPr lang="en-US" sz="1000" b="1" i="0" u="none" strike="noStrike" dirty="0">
                          <a:solidFill>
                            <a:schemeClr val="bg1"/>
                          </a:solidFill>
                          <a:effectLst/>
                          <a:latin typeface="+mn-lt"/>
                          <a:ea typeface="新細明體" panose="02020500000000000000" pitchFamily="18" charset="-120"/>
                        </a:rPr>
                        <a:t>4. Director Interface</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1000" b="0" i="0" u="none" strike="noStrike" dirty="0">
                          <a:effectLst/>
                          <a:latin typeface="+mn-lt"/>
                          <a:ea typeface="+mn-ea"/>
                        </a:rPr>
                        <a:t>No</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001009094"/>
                  </a:ext>
                </a:extLst>
              </a:tr>
              <a:tr h="165003">
                <a:tc>
                  <a:txBody>
                    <a:bodyPr/>
                    <a:lstStyle/>
                    <a:p>
                      <a:pPr algn="l" fontAlgn="ctr"/>
                      <a:r>
                        <a:rPr lang="en-US" sz="1000" b="1" i="0" u="none" strike="noStrike" dirty="0">
                          <a:solidFill>
                            <a:schemeClr val="bg1"/>
                          </a:solidFill>
                          <a:effectLst/>
                          <a:latin typeface="+mn-lt"/>
                          <a:ea typeface="新細明體" panose="02020500000000000000" pitchFamily="18" charset="-120"/>
                        </a:rPr>
                        <a:t>5. PTZ and</a:t>
                      </a:r>
                      <a:r>
                        <a:rPr lang="en-US" sz="1000" b="1" i="0" u="none" strike="noStrike" baseline="0" dirty="0">
                          <a:solidFill>
                            <a:schemeClr val="bg1"/>
                          </a:solidFill>
                          <a:effectLst/>
                          <a:latin typeface="+mn-lt"/>
                          <a:ea typeface="新細明體" panose="02020500000000000000" pitchFamily="18" charset="-120"/>
                        </a:rPr>
                        <a:t> Tracking </a:t>
                      </a:r>
                      <a:r>
                        <a:rPr lang="en-US" sz="1000" b="1" i="0" u="none" strike="noStrike" dirty="0">
                          <a:solidFill>
                            <a:schemeClr val="bg1"/>
                          </a:solidFill>
                          <a:effectLst/>
                          <a:latin typeface="+mn-lt"/>
                          <a:ea typeface="新細明體" panose="02020500000000000000" pitchFamily="18" charset="-120"/>
                        </a:rPr>
                        <a:t>Camera</a:t>
                      </a:r>
                      <a:r>
                        <a:rPr lang="en-US" sz="1000" b="1" i="0" u="none" strike="noStrike" baseline="0" dirty="0">
                          <a:solidFill>
                            <a:schemeClr val="bg1"/>
                          </a:solidFill>
                          <a:effectLst/>
                          <a:latin typeface="+mn-lt"/>
                          <a:ea typeface="新細明體" panose="02020500000000000000" pitchFamily="18" charset="-120"/>
                        </a:rPr>
                        <a:t> Control</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1000" b="0" i="0" u="none" strike="noStrike" dirty="0">
                          <a:effectLst/>
                          <a:latin typeface="+mn-lt"/>
                          <a:ea typeface="+mn-ea"/>
                        </a:rPr>
                        <a:t>No</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970477"/>
                  </a:ext>
                </a:extLst>
              </a:tr>
              <a:tr h="276386">
                <a:tc>
                  <a:txBody>
                    <a:bodyPr/>
                    <a:lstStyle/>
                    <a:p>
                      <a:pPr algn="l" fontAlgn="ctr"/>
                      <a:r>
                        <a:rPr lang="en-US" sz="1000" b="1" i="0" u="none" strike="noStrike" dirty="0">
                          <a:solidFill>
                            <a:schemeClr val="bg1"/>
                          </a:solidFill>
                          <a:effectLst/>
                          <a:latin typeface="+mn-lt"/>
                          <a:ea typeface="新細明體" panose="02020500000000000000" pitchFamily="18" charset="-120"/>
                        </a:rPr>
                        <a:t>6. Support</a:t>
                      </a:r>
                      <a:r>
                        <a:rPr lang="en-US" sz="1000" b="1" i="0" u="none" strike="noStrike" baseline="0" dirty="0">
                          <a:solidFill>
                            <a:schemeClr val="bg1"/>
                          </a:solidFill>
                          <a:effectLst/>
                          <a:latin typeface="+mn-lt"/>
                          <a:ea typeface="新細明體" panose="02020500000000000000" pitchFamily="18" charset="-120"/>
                        </a:rPr>
                        <a:t> IP </a:t>
                      </a:r>
                      <a:r>
                        <a:rPr lang="en-US" altLang="zh-TW" sz="1000" b="1" i="0" u="none" strike="noStrike" baseline="0" dirty="0">
                          <a:solidFill>
                            <a:schemeClr val="bg1"/>
                          </a:solidFill>
                          <a:effectLst/>
                          <a:latin typeface="+mn-lt"/>
                          <a:ea typeface="新細明體" panose="02020500000000000000" pitchFamily="18" charset="-120"/>
                        </a:rPr>
                        <a:t>PTZ</a:t>
                      </a:r>
                      <a:r>
                        <a:rPr lang="zh-TW" altLang="en-US" sz="1000" b="1" i="0" u="none" strike="noStrike" baseline="0" dirty="0">
                          <a:solidFill>
                            <a:schemeClr val="bg1"/>
                          </a:solidFill>
                          <a:effectLst/>
                          <a:latin typeface="+mn-lt"/>
                          <a:ea typeface="新細明體" panose="02020500000000000000" pitchFamily="18" charset="-120"/>
                        </a:rPr>
                        <a:t> </a:t>
                      </a:r>
                      <a:r>
                        <a:rPr lang="en-US" altLang="zh-TW" sz="1000" b="1" i="0" u="none" strike="noStrike" baseline="0" dirty="0">
                          <a:solidFill>
                            <a:schemeClr val="bg1"/>
                          </a:solidFill>
                          <a:effectLst/>
                          <a:latin typeface="+mn-lt"/>
                          <a:ea typeface="新細明體" panose="02020500000000000000" pitchFamily="18" charset="-120"/>
                        </a:rPr>
                        <a:t>Camera / IP sources</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mn-lt"/>
                          <a:ea typeface="+mn-ea"/>
                          <a:cs typeface="+mn-cs"/>
                        </a:rPr>
                        <a:t>No</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7264053"/>
                  </a:ext>
                </a:extLst>
              </a:tr>
              <a:tr h="234950">
                <a:tc>
                  <a:txBody>
                    <a:bodyPr/>
                    <a:lstStyle/>
                    <a:p>
                      <a:pPr algn="l" fontAlgn="ctr"/>
                      <a:r>
                        <a:rPr lang="en-US" sz="1000" b="1" i="0" u="none" strike="noStrike" dirty="0">
                          <a:solidFill>
                            <a:schemeClr val="bg1"/>
                          </a:solidFill>
                          <a:effectLst/>
                          <a:latin typeface="+mn-lt"/>
                          <a:ea typeface="新細明體" panose="02020500000000000000" pitchFamily="18" charset="-120"/>
                        </a:rPr>
                        <a:t>7. Support</a:t>
                      </a:r>
                      <a:r>
                        <a:rPr lang="en-US" sz="1000" b="1" i="0" u="none" strike="noStrike" baseline="0" dirty="0">
                          <a:solidFill>
                            <a:schemeClr val="bg1"/>
                          </a:solidFill>
                          <a:effectLst/>
                          <a:latin typeface="+mn-lt"/>
                          <a:ea typeface="新細明體" panose="02020500000000000000" pitchFamily="18" charset="-120"/>
                        </a:rPr>
                        <a:t> USB Camera and Microphone</a:t>
                      </a:r>
                      <a:endParaRPr lang="en-US" sz="1000" b="1" i="0" u="none" strike="noStrike" dirty="0">
                        <a:solidFill>
                          <a:schemeClr val="bg1"/>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Yes</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chemeClr val="dk1"/>
                          </a:solidFill>
                          <a:effectLst/>
                          <a:latin typeface="+mn-lt"/>
                          <a:ea typeface="+mn-ea"/>
                          <a:cs typeface="+mn-cs"/>
                        </a:rPr>
                        <a:t>No</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6645656"/>
                  </a:ext>
                </a:extLst>
              </a:tr>
              <a:tr h="431800">
                <a:tc>
                  <a:txBody>
                    <a:bodyPr/>
                    <a:lstStyle/>
                    <a:p>
                      <a:pPr algn="l" fontAlgn="ctr"/>
                      <a:r>
                        <a:rPr lang="en-US" sz="1000" b="1" i="0" u="none" strike="noStrike" dirty="0">
                          <a:solidFill>
                            <a:schemeClr val="bg1"/>
                          </a:solidFill>
                          <a:effectLst/>
                          <a:latin typeface="+mn-lt"/>
                          <a:ea typeface="新細明體" panose="02020500000000000000" pitchFamily="18" charset="-120"/>
                        </a:rPr>
                        <a:t>8. Storage</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Built-in</a:t>
                      </a:r>
                      <a:r>
                        <a:rPr lang="en-US" sz="1000" b="0" i="0" u="none" strike="noStrike" baseline="0" dirty="0">
                          <a:solidFill>
                            <a:srgbClr val="FF0000"/>
                          </a:solidFill>
                          <a:effectLst/>
                          <a:latin typeface="+mn-lt"/>
                          <a:ea typeface="新細明體" panose="02020500000000000000" pitchFamily="18" charset="-120"/>
                        </a:rPr>
                        <a:t> SATA 2TB </a:t>
                      </a:r>
                      <a:r>
                        <a:rPr lang="en-US" altLang="zh-TW" sz="1000" b="0" i="0" u="none" strike="noStrike" baseline="0" dirty="0">
                          <a:solidFill>
                            <a:srgbClr val="FF0000"/>
                          </a:solidFill>
                          <a:effectLst/>
                          <a:latin typeface="+mn-lt"/>
                          <a:ea typeface="新細明體" panose="02020500000000000000" pitchFamily="18" charset="-120"/>
                        </a:rPr>
                        <a:t>HDD</a:t>
                      </a:r>
                    </a:p>
                    <a:p>
                      <a:pPr algn="ctr" fontAlgn="ctr"/>
                      <a:r>
                        <a:rPr lang="en-US" altLang="zh-TW" sz="1000" b="0" i="0" u="none" strike="noStrike" baseline="0" dirty="0">
                          <a:solidFill>
                            <a:srgbClr val="FF0000"/>
                          </a:solidFill>
                          <a:effectLst/>
                          <a:latin typeface="+mn-lt"/>
                          <a:ea typeface="新細明體" panose="02020500000000000000" pitchFamily="18" charset="-120"/>
                        </a:rPr>
                        <a:t>External: USB 3.0 Storage</a:t>
                      </a:r>
                      <a:endParaRPr lang="en-US" sz="1000" b="0" i="0" u="none" strike="noStrike" dirty="0">
                        <a:solidFill>
                          <a:srgbClr val="FF0000"/>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effectLst/>
                          <a:latin typeface="+mn-lt"/>
                          <a:ea typeface="新細明體" panose="02020500000000000000" pitchFamily="18" charset="-120"/>
                        </a:rPr>
                        <a:t>Internal 80G SSD</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53856533"/>
                  </a:ext>
                </a:extLst>
              </a:tr>
              <a:tr h="444500">
                <a:tc>
                  <a:txBody>
                    <a:bodyPr/>
                    <a:lstStyle/>
                    <a:p>
                      <a:pPr algn="l" fontAlgn="ctr"/>
                      <a:r>
                        <a:rPr lang="en-US" sz="1000" b="1" i="0" u="none" strike="noStrike" dirty="0">
                          <a:solidFill>
                            <a:schemeClr val="bg1"/>
                          </a:solidFill>
                          <a:effectLst/>
                          <a:latin typeface="+mn-lt"/>
                          <a:ea typeface="新細明體" panose="02020500000000000000" pitchFamily="18" charset="-120"/>
                        </a:rPr>
                        <a:t>9. Extension Remote Control Panel</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effectLst/>
                          <a:latin typeface="+mn-lt"/>
                          <a:ea typeface="新細明體" panose="02020500000000000000" pitchFamily="18" charset="-120"/>
                        </a:rPr>
                        <a:t>Yes, LC-RC01, </a:t>
                      </a:r>
                    </a:p>
                    <a:p>
                      <a:pPr algn="ctr" fontAlgn="ctr"/>
                      <a:r>
                        <a:rPr lang="en-US" sz="1000" b="0" i="0" u="none" strike="noStrike" dirty="0">
                          <a:solidFill>
                            <a:srgbClr val="FF0000"/>
                          </a:solidFill>
                          <a:effectLst/>
                          <a:latin typeface="+mn-lt"/>
                          <a:ea typeface="新細明體" panose="02020500000000000000" pitchFamily="18" charset="-120"/>
                        </a:rPr>
                        <a:t>up to</a:t>
                      </a:r>
                      <a:r>
                        <a:rPr lang="en-US" sz="1000" b="0" i="0" u="none" strike="noStrike" baseline="0" dirty="0">
                          <a:solidFill>
                            <a:srgbClr val="FF0000"/>
                          </a:solidFill>
                          <a:effectLst/>
                          <a:latin typeface="+mn-lt"/>
                          <a:ea typeface="新細明體" panose="02020500000000000000" pitchFamily="18" charset="-120"/>
                        </a:rPr>
                        <a:t> 30 meter , USB extension</a:t>
                      </a:r>
                      <a:endParaRPr lang="en-US" sz="1000" b="0" i="0" u="none" strike="noStrike" dirty="0">
                        <a:solidFill>
                          <a:srgbClr val="FF0000"/>
                        </a:solidFill>
                        <a:effectLst/>
                        <a:latin typeface="+mn-lt"/>
                        <a:ea typeface="新細明體" panose="02020500000000000000" pitchFamily="18" charset="-120"/>
                      </a:endParaRP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n-US" sz="1000" b="0" i="0" u="none" strike="noStrike" dirty="0">
                          <a:effectLst/>
                          <a:latin typeface="+mn-lt"/>
                          <a:ea typeface="新細明體" panose="02020500000000000000" pitchFamily="18" charset="-120"/>
                        </a:rPr>
                        <a:t>Yes, </a:t>
                      </a:r>
                      <a:r>
                        <a:rPr lang="en-US" altLang="zh-TW" sz="1000" dirty="0"/>
                        <a:t>RCP101D</a:t>
                      </a:r>
                    </a:p>
                    <a:p>
                      <a:pPr algn="ctr"/>
                      <a:r>
                        <a:rPr lang="en-US" altLang="zh-TW" sz="1000" dirty="0"/>
                        <a:t>Up to 4.5 meter</a:t>
                      </a:r>
                      <a:endParaRPr lang="zh-TW" altLang="en-US" sz="1000" dirty="0"/>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8209776"/>
                  </a:ext>
                </a:extLst>
              </a:tr>
              <a:tr h="266700">
                <a:tc>
                  <a:txBody>
                    <a:bodyPr/>
                    <a:lstStyle/>
                    <a:p>
                      <a:pPr algn="l" fontAlgn="ctr"/>
                      <a:r>
                        <a:rPr lang="en-US" sz="1000" b="1" i="0" u="none" strike="noStrike" dirty="0">
                          <a:solidFill>
                            <a:schemeClr val="bg1"/>
                          </a:solidFill>
                          <a:effectLst/>
                          <a:latin typeface="+mn-lt"/>
                          <a:ea typeface="新細明體" panose="02020500000000000000" pitchFamily="18" charset="-120"/>
                        </a:rPr>
                        <a:t>10. Warranty</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000" b="0" i="0" u="none" strike="noStrike" dirty="0">
                          <a:solidFill>
                            <a:srgbClr val="FF0000"/>
                          </a:solidFill>
                          <a:effectLst/>
                          <a:latin typeface="+mn-lt"/>
                          <a:ea typeface="新細明體" panose="02020500000000000000" pitchFamily="18" charset="-120"/>
                        </a:rPr>
                        <a:t>5-year</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000" b="0" i="0" u="none" strike="noStrike" dirty="0">
                          <a:effectLst/>
                          <a:latin typeface="+mn-lt"/>
                          <a:ea typeface="新細明體" panose="02020500000000000000" pitchFamily="18" charset="-120"/>
                        </a:rPr>
                        <a:t>3-year</a:t>
                      </a:r>
                    </a:p>
                  </a:txBody>
                  <a:tcPr marL="36000" marR="36000" marT="36000" marB="36000"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07677080"/>
                  </a:ext>
                </a:extLst>
              </a:tr>
            </a:tbl>
          </a:graphicData>
        </a:graphic>
      </p:graphicFrame>
      <p:sp>
        <p:nvSpPr>
          <p:cNvPr id="9" name="文字版面配置區 2"/>
          <p:cNvSpPr txBox="1">
            <a:spLocks/>
          </p:cNvSpPr>
          <p:nvPr/>
        </p:nvSpPr>
        <p:spPr>
          <a:xfrm>
            <a:off x="6218069" y="1372156"/>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Extron SMP351</a:t>
            </a:r>
            <a:endParaRPr lang="zh-TW" altLang="en-US" sz="1400" b="1" dirty="0">
              <a:solidFill>
                <a:schemeClr val="tx1">
                  <a:lumMod val="75000"/>
                  <a:lumOff val="25000"/>
                </a:schemeClr>
              </a:solidFill>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8757" y="944983"/>
            <a:ext cx="1146191" cy="316349"/>
          </a:xfrm>
          <a:prstGeom prst="rect">
            <a:avLst/>
          </a:prstGeom>
        </p:spPr>
      </p:pic>
      <p:sp>
        <p:nvSpPr>
          <p:cNvPr id="8" name="文字方塊 7"/>
          <p:cNvSpPr txBox="1"/>
          <p:nvPr/>
        </p:nvSpPr>
        <p:spPr>
          <a:xfrm>
            <a:off x="388096" y="372421"/>
            <a:ext cx="3930500" cy="892552"/>
          </a:xfrm>
          <a:prstGeom prst="rect">
            <a:avLst/>
          </a:prstGeom>
          <a:noFill/>
        </p:spPr>
        <p:txBody>
          <a:bodyPr wrap="none" rtlCol="0">
            <a:spAutoFit/>
          </a:bodyPr>
          <a:lstStyle/>
          <a:p>
            <a:r>
              <a:rPr lang="en-US" sz="2000" b="1" dirty="0">
                <a:solidFill>
                  <a:srgbClr val="00B0F0"/>
                </a:solidFill>
              </a:rPr>
              <a:t>LC100 </a:t>
            </a:r>
            <a:r>
              <a:rPr lang="en-US" altLang="zh-TW" sz="2000" b="1" dirty="0">
                <a:solidFill>
                  <a:srgbClr val="FF6600"/>
                </a:solidFill>
              </a:rPr>
              <a:t>vs</a:t>
            </a:r>
            <a:r>
              <a:rPr lang="en-US" sz="2000" b="1" dirty="0">
                <a:solidFill>
                  <a:srgbClr val="00B0F0"/>
                </a:solidFill>
              </a:rPr>
              <a:t> SMP351</a:t>
            </a:r>
          </a:p>
          <a:p>
            <a:r>
              <a:rPr lang="en-US" altLang="zh-TW" sz="3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Comparison Chart</a:t>
            </a:r>
            <a:endParaRPr lang="en-US" sz="32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1" name="圖片 10">
            <a:extLst>
              <a:ext uri="{FF2B5EF4-FFF2-40B4-BE49-F238E27FC236}">
                <a16:creationId xmlns:a16="http://schemas.microsoft.com/office/drawing/2014/main" id="{84B86AB1-82CB-4750-9A4B-E348C9F35A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1567" b="37202"/>
          <a:stretch/>
        </p:blipFill>
        <p:spPr>
          <a:xfrm>
            <a:off x="4363530" y="965126"/>
            <a:ext cx="1568548" cy="249764"/>
          </a:xfrm>
          <a:prstGeom prst="rect">
            <a:avLst/>
          </a:prstGeom>
        </p:spPr>
      </p:pic>
    </p:spTree>
    <p:extLst>
      <p:ext uri="{BB962C8B-B14F-4D97-AF65-F5344CB8AC3E}">
        <p14:creationId xmlns:p14="http://schemas.microsoft.com/office/powerpoint/2010/main" val="6975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版面配置區 2"/>
          <p:cNvSpPr txBox="1">
            <a:spLocks/>
          </p:cNvSpPr>
          <p:nvPr/>
        </p:nvSpPr>
        <p:spPr>
          <a:xfrm>
            <a:off x="4507222" y="2130502"/>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endParaRPr lang="en-US" altLang="zh-TW" sz="1400" b="1" dirty="0">
              <a:solidFill>
                <a:schemeClr val="tx1">
                  <a:lumMod val="75000"/>
                  <a:lumOff val="25000"/>
                </a:schemeClr>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090934209"/>
              </p:ext>
            </p:extLst>
          </p:nvPr>
        </p:nvGraphicFramePr>
        <p:xfrm>
          <a:off x="514350" y="2544869"/>
          <a:ext cx="7651750" cy="518938"/>
        </p:xfrm>
        <a:graphic>
          <a:graphicData uri="http://schemas.openxmlformats.org/drawingml/2006/table">
            <a:tbl>
              <a:tblPr firstRow="1" bandRow="1">
                <a:tableStyleId>{5C22544A-7EE6-4342-B048-85BDC9FD1C3A}</a:tableStyleId>
              </a:tblPr>
              <a:tblGrid>
                <a:gridCol w="2639516">
                  <a:extLst>
                    <a:ext uri="{9D8B030D-6E8A-4147-A177-3AD203B41FA5}">
                      <a16:colId xmlns:a16="http://schemas.microsoft.com/office/drawing/2014/main" val="1096507635"/>
                    </a:ext>
                  </a:extLst>
                </a:gridCol>
                <a:gridCol w="2461651">
                  <a:extLst>
                    <a:ext uri="{9D8B030D-6E8A-4147-A177-3AD203B41FA5}">
                      <a16:colId xmlns:a16="http://schemas.microsoft.com/office/drawing/2014/main" val="3681572623"/>
                    </a:ext>
                  </a:extLst>
                </a:gridCol>
                <a:gridCol w="2550583">
                  <a:extLst>
                    <a:ext uri="{9D8B030D-6E8A-4147-A177-3AD203B41FA5}">
                      <a16:colId xmlns:a16="http://schemas.microsoft.com/office/drawing/2014/main" val="2955378859"/>
                    </a:ext>
                  </a:extLst>
                </a:gridCol>
              </a:tblGrid>
              <a:tr h="518938">
                <a:tc>
                  <a:txBody>
                    <a:bodyPr/>
                    <a:lstStyle/>
                    <a:p>
                      <a:pPr algn="l"/>
                      <a:r>
                        <a:rPr lang="en-US" altLang="zh-TW" sz="2400" b="1" i="0" u="none" strike="noStrike" dirty="0">
                          <a:solidFill>
                            <a:schemeClr val="bg1"/>
                          </a:solidFill>
                          <a:effectLst/>
                          <a:latin typeface="+mn-lt"/>
                          <a:ea typeface="+mn-ea"/>
                        </a:rPr>
                        <a:t>B&amp;H Price (USD$)</a:t>
                      </a:r>
                      <a:endParaRPr lang="zh-TW" altLang="en-US" sz="2400" dirty="0"/>
                    </a:p>
                  </a:txBody>
                  <a:tcPr>
                    <a:solidFill>
                      <a:schemeClr val="accent2"/>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2400" b="1" dirty="0">
                          <a:solidFill>
                            <a:srgbClr val="FF0000"/>
                          </a:solidFill>
                        </a:rPr>
                        <a:t>$ 3250</a:t>
                      </a:r>
                      <a:endParaRPr lang="zh-TW" altLang="en-US" sz="2400" b="1" dirty="0">
                        <a:solidFill>
                          <a:srgbClr val="FF0000"/>
                        </a:solidFill>
                      </a:endParaRPr>
                    </a:p>
                  </a:txBody>
                  <a:tcPr>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2400" b="1" dirty="0">
                          <a:solidFill>
                            <a:schemeClr val="tx1">
                              <a:lumMod val="75000"/>
                              <a:lumOff val="25000"/>
                            </a:schemeClr>
                          </a:solidFill>
                        </a:rPr>
                        <a:t>$ 4790</a:t>
                      </a:r>
                      <a:endParaRPr lang="zh-TW" altLang="en-US" sz="2400" b="1" dirty="0">
                        <a:solidFill>
                          <a:schemeClr val="tx1">
                            <a:lumMod val="75000"/>
                            <a:lumOff val="25000"/>
                          </a:schemeClr>
                        </a:solidFill>
                      </a:endParaRPr>
                    </a:p>
                  </a:txBody>
                  <a:tcPr>
                    <a:solidFill>
                      <a:schemeClr val="accent1">
                        <a:lumMod val="20000"/>
                        <a:lumOff val="80000"/>
                      </a:schemeClr>
                    </a:solidFill>
                  </a:tcPr>
                </a:tc>
                <a:extLst>
                  <a:ext uri="{0D108BD9-81ED-4DB2-BD59-A6C34878D82A}">
                    <a16:rowId xmlns:a16="http://schemas.microsoft.com/office/drawing/2014/main" val="204365752"/>
                  </a:ext>
                </a:extLst>
              </a:tr>
            </a:tbl>
          </a:graphicData>
        </a:graphic>
      </p:graphicFrame>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1319" y="1548919"/>
            <a:ext cx="1982292" cy="547112"/>
          </a:xfrm>
          <a:prstGeom prst="rect">
            <a:avLst/>
          </a:prstGeom>
        </p:spPr>
      </p:pic>
      <p:sp>
        <p:nvSpPr>
          <p:cNvPr id="3" name="文字方塊 2"/>
          <p:cNvSpPr txBox="1"/>
          <p:nvPr/>
        </p:nvSpPr>
        <p:spPr>
          <a:xfrm>
            <a:off x="514350" y="3314372"/>
            <a:ext cx="7873746" cy="12464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400" dirty="0"/>
              <a:t>In the field of general education or courts, the government funding is often a fixed amount. So choosing LC100 means that more recording classrooms or courts can be built under the same budget.</a:t>
            </a:r>
          </a:p>
          <a:p>
            <a:pPr marL="285750" indent="-285750">
              <a:spcBef>
                <a:spcPts val="600"/>
              </a:spcBef>
              <a:buFont typeface="Arial" panose="020B0604020202020204" pitchFamily="34" charset="0"/>
              <a:buChar char="•"/>
            </a:pPr>
            <a:r>
              <a:rPr lang="en-US" altLang="zh-TW" sz="1400" dirty="0"/>
              <a:t>LC100 and SMP351 both are designed with 2-channel video input, and the LC100 has many specifications and advantages that the SMP351 doesn’t have, but the price is more economical than the SMP351.</a:t>
            </a:r>
          </a:p>
        </p:txBody>
      </p:sp>
      <p:sp>
        <p:nvSpPr>
          <p:cNvPr id="12" name="文字方塊 11"/>
          <p:cNvSpPr txBox="1"/>
          <p:nvPr/>
        </p:nvSpPr>
        <p:spPr>
          <a:xfrm>
            <a:off x="388096" y="372421"/>
            <a:ext cx="2101857"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Cheaper</a:t>
            </a:r>
            <a:endParaRPr lang="zh-TW" altLang="en-US"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字版面配置區 2"/>
          <p:cNvSpPr txBox="1">
            <a:spLocks/>
          </p:cNvSpPr>
          <p:nvPr/>
        </p:nvSpPr>
        <p:spPr>
          <a:xfrm>
            <a:off x="3547308" y="2164973"/>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Lumens LC100</a:t>
            </a:r>
            <a:endParaRPr lang="zh-TW" altLang="en-US" sz="1400" b="1" dirty="0">
              <a:solidFill>
                <a:schemeClr val="tx1">
                  <a:lumMod val="75000"/>
                  <a:lumOff val="25000"/>
                </a:schemeClr>
              </a:solidFill>
            </a:endParaRPr>
          </a:p>
        </p:txBody>
      </p:sp>
      <p:sp>
        <p:nvSpPr>
          <p:cNvPr id="14" name="文字版面配置區 2"/>
          <p:cNvSpPr txBox="1">
            <a:spLocks/>
          </p:cNvSpPr>
          <p:nvPr/>
        </p:nvSpPr>
        <p:spPr>
          <a:xfrm>
            <a:off x="5961319" y="2164973"/>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400" b="1" dirty="0">
                <a:solidFill>
                  <a:schemeClr val="tx1">
                    <a:lumMod val="75000"/>
                    <a:lumOff val="25000"/>
                  </a:schemeClr>
                </a:solidFill>
              </a:rPr>
              <a:t>Extron SMP351</a:t>
            </a:r>
            <a:endParaRPr lang="zh-TW" altLang="en-US" sz="1400" b="1" dirty="0">
              <a:solidFill>
                <a:schemeClr val="tx1">
                  <a:lumMod val="75000"/>
                  <a:lumOff val="25000"/>
                </a:schemeClr>
              </a:solidFill>
            </a:endParaRPr>
          </a:p>
        </p:txBody>
      </p:sp>
      <p:grpSp>
        <p:nvGrpSpPr>
          <p:cNvPr id="8" name="群組 7"/>
          <p:cNvGrpSpPr/>
          <p:nvPr/>
        </p:nvGrpSpPr>
        <p:grpSpPr>
          <a:xfrm>
            <a:off x="4972817" y="2387031"/>
            <a:ext cx="697361" cy="678921"/>
            <a:chOff x="4021960" y="261759"/>
            <a:chExt cx="1050437" cy="1022662"/>
          </a:xfrm>
        </p:grpSpPr>
        <p:sp>
          <p:nvSpPr>
            <p:cNvPr id="7" name="橢圓 6"/>
            <p:cNvSpPr/>
            <p:nvPr/>
          </p:nvSpPr>
          <p:spPr>
            <a:xfrm>
              <a:off x="4021960" y="261760"/>
              <a:ext cx="988190" cy="988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rotWithShape="1">
            <a:blip r:embed="rId4" cstate="print">
              <a:extLst>
                <a:ext uri="{28A0092B-C50C-407E-A947-70E740481C1C}">
                  <a14:useLocalDpi xmlns:a14="http://schemas.microsoft.com/office/drawing/2010/main" val="0"/>
                </a:ext>
              </a:extLst>
            </a:blip>
            <a:srcRect r="53264"/>
            <a:stretch/>
          </p:blipFill>
          <p:spPr>
            <a:xfrm>
              <a:off x="4021960" y="261759"/>
              <a:ext cx="1050437" cy="1022662"/>
            </a:xfrm>
            <a:prstGeom prst="rect">
              <a:avLst/>
            </a:prstGeom>
          </p:spPr>
        </p:pic>
      </p:grpSp>
      <p:pic>
        <p:nvPicPr>
          <p:cNvPr id="16" name="圖片 15">
            <a:extLst>
              <a:ext uri="{FF2B5EF4-FFF2-40B4-BE49-F238E27FC236}">
                <a16:creationId xmlns:a16="http://schemas.microsoft.com/office/drawing/2014/main" id="{9B904DB6-E898-4F2D-BC21-77E2F797E9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1567" b="37202"/>
          <a:stretch/>
        </p:blipFill>
        <p:spPr>
          <a:xfrm>
            <a:off x="3098210" y="1617548"/>
            <a:ext cx="2571968" cy="409541"/>
          </a:xfrm>
          <a:prstGeom prst="rect">
            <a:avLst/>
          </a:prstGeom>
        </p:spPr>
      </p:pic>
    </p:spTree>
    <p:extLst>
      <p:ext uri="{BB962C8B-B14F-4D97-AF65-F5344CB8AC3E}">
        <p14:creationId xmlns:p14="http://schemas.microsoft.com/office/powerpoint/2010/main" val="204549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522304" y="1528257"/>
            <a:ext cx="7440596" cy="11541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600" dirty="0"/>
              <a:t>Applications in school sports events, competitions…etc., need to record smoother dynamic details. The video and live broadcasts of 30fps no longer meet this demand. </a:t>
            </a:r>
          </a:p>
          <a:p>
            <a:pPr marL="285750" indent="-285750">
              <a:spcBef>
                <a:spcPts val="600"/>
              </a:spcBef>
              <a:buFont typeface="Arial" panose="020B0604020202020204" pitchFamily="34" charset="0"/>
              <a:buChar char="•"/>
            </a:pPr>
            <a:r>
              <a:rPr lang="en-US" altLang="zh-TW" sz="1600" dirty="0"/>
              <a:t>The LC100 can record 3 1080p 60fps videos or 60fps live broadcast at the same time, and can record and present more instantaneously changing scenes.</a:t>
            </a:r>
          </a:p>
        </p:txBody>
      </p:sp>
      <p:sp>
        <p:nvSpPr>
          <p:cNvPr id="6" name="文字方塊 5"/>
          <p:cNvSpPr txBox="1"/>
          <p:nvPr/>
        </p:nvSpPr>
        <p:spPr>
          <a:xfrm>
            <a:off x="388096" y="372421"/>
            <a:ext cx="6853158"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1080p </a:t>
            </a:r>
            <a:r>
              <a:rPr lang="en-US" altLang="zh-TW" sz="3600" b="1"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60fps</a:t>
            </a:r>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vs 1080p 30fps </a:t>
            </a:r>
            <a:endParaRPr lang="zh-TW" altLang="en-US"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26" name="Picture 2" descr="免費 一起, 人種, 健康 的 免費圖庫相片 圖庫相片"/>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71" t="12267" r="11222"/>
          <a:stretch/>
        </p:blipFill>
        <p:spPr bwMode="auto">
          <a:xfrm>
            <a:off x="1423647" y="2992582"/>
            <a:ext cx="2700760" cy="1873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免費 在健身房裡打籃球的人 圖庫相片"/>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498" y="2992581"/>
            <a:ext cx="2810514" cy="187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89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8403" y="1470063"/>
            <a:ext cx="8341560" cy="183127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400" dirty="0"/>
              <a:t>The viewing quality of the educational recording or corporate training will determine the success or failure of teaching and training.</a:t>
            </a:r>
          </a:p>
          <a:p>
            <a:pPr marL="285750" indent="-285750">
              <a:spcBef>
                <a:spcPts val="600"/>
              </a:spcBef>
              <a:buFont typeface="Arial" panose="020B0604020202020204" pitchFamily="34" charset="0"/>
              <a:buChar char="•"/>
            </a:pPr>
            <a:r>
              <a:rPr lang="en-US" altLang="zh-TW" sz="1400" dirty="0"/>
              <a:t>The LC100 can record 3 videos (Mixed Video and 2 video sources) at the same time, and upload the videos to the learning management platform (</a:t>
            </a:r>
            <a:r>
              <a:rPr lang="en-US" altLang="zh-TW" sz="1400" dirty="0" err="1"/>
              <a:t>eg</a:t>
            </a:r>
            <a:r>
              <a:rPr lang="en-US" altLang="zh-TW" sz="1400" dirty="0"/>
              <a:t> Panopto, Kaltura).</a:t>
            </a:r>
          </a:p>
          <a:p>
            <a:pPr marL="285750" indent="-285750">
              <a:spcBef>
                <a:spcPts val="600"/>
              </a:spcBef>
              <a:buFont typeface="Arial" panose="020B0604020202020204" pitchFamily="34" charset="0"/>
              <a:buChar char="•"/>
            </a:pPr>
            <a:r>
              <a:rPr lang="en-US" altLang="zh-TW" sz="1400" dirty="0"/>
              <a:t>During the playback, the students can freely choose different viewing angles of the video, and choose to watch the teaching content or the screen captured by the camera. It can improve the viewing quality.</a:t>
            </a:r>
            <a:r>
              <a:rPr lang="zh-TW" altLang="en-US" sz="1400" dirty="0"/>
              <a:t> </a:t>
            </a:r>
            <a:endParaRPr lang="en-US" altLang="zh-TW" sz="1400" dirty="0"/>
          </a:p>
          <a:p>
            <a:pPr marL="285750" indent="-285750">
              <a:spcBef>
                <a:spcPts val="600"/>
              </a:spcBef>
              <a:buFont typeface="Arial" panose="020B0604020202020204" pitchFamily="34" charset="0"/>
              <a:buChar char="•"/>
            </a:pPr>
            <a:r>
              <a:rPr lang="en-US" altLang="zh-TW" sz="1400" dirty="0"/>
              <a:t>In addition, record the original video source to retain the opportunity to produce</a:t>
            </a:r>
            <a:r>
              <a:rPr lang="zh-TW" altLang="en-US" sz="1400" dirty="0"/>
              <a:t> </a:t>
            </a:r>
            <a:r>
              <a:rPr lang="en-US" altLang="zh-TW" sz="1400" dirty="0"/>
              <a:t>the video.</a:t>
            </a:r>
          </a:p>
        </p:txBody>
      </p:sp>
      <p:pic>
        <p:nvPicPr>
          <p:cNvPr id="7" name="圖片 6"/>
          <p:cNvPicPr>
            <a:picLocks noChangeAspect="1"/>
          </p:cNvPicPr>
          <p:nvPr/>
        </p:nvPicPr>
        <p:blipFill>
          <a:blip r:embed="rId2"/>
          <a:stretch>
            <a:fillRect/>
          </a:stretch>
        </p:blipFill>
        <p:spPr>
          <a:xfrm>
            <a:off x="2193705" y="3466549"/>
            <a:ext cx="1400787" cy="786237"/>
          </a:xfrm>
          <a:prstGeom prst="rect">
            <a:avLst/>
          </a:prstGeom>
          <a:ln w="19050">
            <a:solidFill>
              <a:schemeClr val="tx1">
                <a:lumMod val="75000"/>
                <a:lumOff val="25000"/>
              </a:schemeClr>
            </a:solidFill>
          </a:ln>
        </p:spPr>
      </p:pic>
      <p:sp>
        <p:nvSpPr>
          <p:cNvPr id="21" name="文字方塊 20"/>
          <p:cNvSpPr txBox="1"/>
          <p:nvPr/>
        </p:nvSpPr>
        <p:spPr>
          <a:xfrm>
            <a:off x="4126609" y="4319817"/>
            <a:ext cx="1362169" cy="523220"/>
          </a:xfrm>
          <a:prstGeom prst="rect">
            <a:avLst/>
          </a:prstGeom>
          <a:noFill/>
        </p:spPr>
        <p:txBody>
          <a:bodyPr wrap="square" rtlCol="0">
            <a:spAutoFit/>
          </a:bodyPr>
          <a:lstStyle/>
          <a:p>
            <a:pPr algn="ctr"/>
            <a:r>
              <a:rPr lang="en-US" altLang="zh-TW" sz="1600" dirty="0"/>
              <a:t>Mixed Video</a:t>
            </a:r>
          </a:p>
          <a:p>
            <a:pPr algn="ctr"/>
            <a:r>
              <a:rPr lang="en-US" altLang="zh-TW" sz="1200" dirty="0"/>
              <a:t>(Content+ Camera)</a:t>
            </a:r>
            <a:endParaRPr lang="zh-TW" altLang="en-US" sz="1200" dirty="0"/>
          </a:p>
        </p:txBody>
      </p:sp>
      <p:sp>
        <p:nvSpPr>
          <p:cNvPr id="22" name="文字方塊 21"/>
          <p:cNvSpPr txBox="1"/>
          <p:nvPr/>
        </p:nvSpPr>
        <p:spPr>
          <a:xfrm>
            <a:off x="2441236" y="4319817"/>
            <a:ext cx="1283022" cy="338554"/>
          </a:xfrm>
          <a:prstGeom prst="rect">
            <a:avLst/>
          </a:prstGeom>
          <a:noFill/>
        </p:spPr>
        <p:txBody>
          <a:bodyPr wrap="square" rtlCol="0">
            <a:spAutoFit/>
          </a:bodyPr>
          <a:lstStyle/>
          <a:p>
            <a:r>
              <a:rPr lang="en-US" altLang="zh-TW" sz="1600" dirty="0"/>
              <a:t>Content</a:t>
            </a:r>
            <a:endParaRPr lang="zh-TW" altLang="en-US" sz="1600" dirty="0"/>
          </a:p>
        </p:txBody>
      </p:sp>
      <p:sp>
        <p:nvSpPr>
          <p:cNvPr id="23" name="文字方塊 22"/>
          <p:cNvSpPr txBox="1"/>
          <p:nvPr/>
        </p:nvSpPr>
        <p:spPr>
          <a:xfrm>
            <a:off x="676694" y="4319817"/>
            <a:ext cx="1283022" cy="338554"/>
          </a:xfrm>
          <a:prstGeom prst="rect">
            <a:avLst/>
          </a:prstGeom>
          <a:noFill/>
        </p:spPr>
        <p:txBody>
          <a:bodyPr wrap="square" rtlCol="0">
            <a:spAutoFit/>
          </a:bodyPr>
          <a:lstStyle/>
          <a:p>
            <a:r>
              <a:rPr lang="en-US" altLang="zh-TW" sz="1600" dirty="0"/>
              <a:t>Camera</a:t>
            </a:r>
            <a:endParaRPr lang="zh-TW" altLang="en-US" sz="1600" dirty="0"/>
          </a:p>
        </p:txBody>
      </p:sp>
      <p:cxnSp>
        <p:nvCxnSpPr>
          <p:cNvPr id="13" name="直線單箭頭接點 12"/>
          <p:cNvCxnSpPr/>
          <p:nvPr/>
        </p:nvCxnSpPr>
        <p:spPr>
          <a:xfrm>
            <a:off x="3659431" y="3792058"/>
            <a:ext cx="3718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2" name="群組 31"/>
          <p:cNvGrpSpPr/>
          <p:nvPr/>
        </p:nvGrpSpPr>
        <p:grpSpPr>
          <a:xfrm>
            <a:off x="388096" y="372421"/>
            <a:ext cx="7940507" cy="954107"/>
            <a:chOff x="388096" y="372421"/>
            <a:chExt cx="7940507" cy="954107"/>
          </a:xfrm>
        </p:grpSpPr>
        <p:sp>
          <p:nvSpPr>
            <p:cNvPr id="19" name="文字方塊 18"/>
            <p:cNvSpPr txBox="1"/>
            <p:nvPr/>
          </p:nvSpPr>
          <p:spPr>
            <a:xfrm>
              <a:off x="388096" y="372421"/>
              <a:ext cx="7940507"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Independent Source Video</a:t>
              </a:r>
              <a:r>
                <a:rPr lang="en-US" altLang="zh-TW" sz="1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(ISO recording)</a:t>
              </a:r>
              <a:endParaRPr lang="zh-TW" altLang="en-US" sz="1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5" name="圖片 14"/>
            <p:cNvPicPr>
              <a:picLocks noChangeAspect="1"/>
            </p:cNvPicPr>
            <p:nvPr/>
          </p:nvPicPr>
          <p:blipFill>
            <a:blip r:embed="rId3">
              <a:extLst>
                <a:ext uri="{BEBA8EAE-BF5A-486C-A8C5-ECC9F3942E4B}">
                  <a14:imgProps xmlns:a14="http://schemas.microsoft.com/office/drawing/2010/main">
                    <a14:imgLayer r:embed="rId4">
                      <a14:imgEffect>
                        <a14:backgroundRemoval t="4110" b="97260" l="1299" r="98052">
                          <a14:foregroundMark x1="42857" y1="39041" x2="42857" y2="39041"/>
                        </a14:backgroundRemoval>
                      </a14:imgEffect>
                    </a14:imgLayer>
                  </a14:imgProps>
                </a:ext>
              </a:extLst>
            </a:blip>
            <a:stretch>
              <a:fillRect/>
            </a:stretch>
          </p:blipFill>
          <p:spPr>
            <a:xfrm>
              <a:off x="2606673" y="403041"/>
              <a:ext cx="296547" cy="281142"/>
            </a:xfrm>
            <a:prstGeom prst="rect">
              <a:avLst/>
            </a:prstGeom>
          </p:spPr>
        </p:pic>
        <p:pic>
          <p:nvPicPr>
            <p:cNvPr id="16" name="圖片 15"/>
            <p:cNvPicPr>
              <a:picLocks noChangeAspect="1"/>
            </p:cNvPicPr>
            <p:nvPr/>
          </p:nvPicPr>
          <p:blipFill>
            <a:blip r:embed="rId5">
              <a:extLst>
                <a:ext uri="{BEBA8EAE-BF5A-486C-A8C5-ECC9F3942E4B}">
                  <a14:imgProps xmlns:a14="http://schemas.microsoft.com/office/drawing/2010/main">
                    <a14:imgLayer r:embed="rId6">
                      <a14:imgEffect>
                        <a14:backgroundRemoval t="2878" b="99281" l="4636" r="98013">
                          <a14:foregroundMark x1="40397" y1="65468" x2="40397" y2="65468"/>
                        </a14:backgroundRemoval>
                      </a14:imgEffect>
                    </a14:imgLayer>
                  </a14:imgProps>
                </a:ext>
              </a:extLst>
            </a:blip>
            <a:stretch>
              <a:fillRect/>
            </a:stretch>
          </p:blipFill>
          <p:spPr>
            <a:xfrm>
              <a:off x="1125917" y="434996"/>
              <a:ext cx="276108" cy="241567"/>
            </a:xfrm>
            <a:prstGeom prst="rect">
              <a:avLst/>
            </a:prstGeom>
          </p:spPr>
        </p:pic>
      </p:grpSp>
      <p:pic>
        <p:nvPicPr>
          <p:cNvPr id="6" name="圖片 5"/>
          <p:cNvPicPr>
            <a:picLocks noChangeAspect="1"/>
          </p:cNvPicPr>
          <p:nvPr/>
        </p:nvPicPr>
        <p:blipFill rotWithShape="1">
          <a:blip r:embed="rId7"/>
          <a:srcRect t="6554" r="29069"/>
          <a:stretch/>
        </p:blipFill>
        <p:spPr>
          <a:xfrm>
            <a:off x="500807" y="3466549"/>
            <a:ext cx="1235091" cy="786237"/>
          </a:xfrm>
          <a:prstGeom prst="rect">
            <a:avLst/>
          </a:prstGeom>
        </p:spPr>
      </p:pic>
      <p:grpSp>
        <p:nvGrpSpPr>
          <p:cNvPr id="31" name="群組 30"/>
          <p:cNvGrpSpPr/>
          <p:nvPr/>
        </p:nvGrpSpPr>
        <p:grpSpPr>
          <a:xfrm>
            <a:off x="4107301" y="3466549"/>
            <a:ext cx="1400787" cy="786237"/>
            <a:chOff x="4730813" y="3183698"/>
            <a:chExt cx="1682572" cy="944398"/>
          </a:xfrm>
        </p:grpSpPr>
        <p:pic>
          <p:nvPicPr>
            <p:cNvPr id="26" name="圖片 25"/>
            <p:cNvPicPr>
              <a:picLocks noChangeAspect="1"/>
            </p:cNvPicPr>
            <p:nvPr/>
          </p:nvPicPr>
          <p:blipFill>
            <a:blip r:embed="rId2"/>
            <a:stretch>
              <a:fillRect/>
            </a:stretch>
          </p:blipFill>
          <p:spPr>
            <a:xfrm>
              <a:off x="4730813" y="3183698"/>
              <a:ext cx="1682572" cy="944398"/>
            </a:xfrm>
            <a:prstGeom prst="rect">
              <a:avLst/>
            </a:prstGeom>
            <a:ln w="19050">
              <a:solidFill>
                <a:schemeClr val="tx1">
                  <a:lumMod val="75000"/>
                  <a:lumOff val="25000"/>
                </a:schemeClr>
              </a:solidFill>
            </a:ln>
          </p:spPr>
        </p:pic>
        <p:pic>
          <p:nvPicPr>
            <p:cNvPr id="27" name="圖片 26"/>
            <p:cNvPicPr>
              <a:picLocks noChangeAspect="1"/>
            </p:cNvPicPr>
            <p:nvPr/>
          </p:nvPicPr>
          <p:blipFill rotWithShape="1">
            <a:blip r:embed="rId7"/>
            <a:srcRect l="26364" t="4362" r="44197" b="47407"/>
            <a:stretch/>
          </p:blipFill>
          <p:spPr>
            <a:xfrm>
              <a:off x="5947000" y="3223748"/>
              <a:ext cx="418760" cy="331519"/>
            </a:xfrm>
            <a:prstGeom prst="rect">
              <a:avLst/>
            </a:prstGeom>
          </p:spPr>
        </p:pic>
      </p:grpSp>
      <p:cxnSp>
        <p:nvCxnSpPr>
          <p:cNvPr id="28" name="直線單箭頭接點 27"/>
          <p:cNvCxnSpPr/>
          <p:nvPr/>
        </p:nvCxnSpPr>
        <p:spPr>
          <a:xfrm>
            <a:off x="1783987" y="3792058"/>
            <a:ext cx="37180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a:xfrm>
            <a:off x="5735785" y="3254747"/>
            <a:ext cx="3195021" cy="1758411"/>
            <a:chOff x="8724277" y="2855058"/>
            <a:chExt cx="2647950" cy="1457325"/>
          </a:xfrm>
        </p:grpSpPr>
        <p:pic>
          <p:nvPicPr>
            <p:cNvPr id="18" name="圖片 17"/>
            <p:cNvPicPr>
              <a:picLocks noChangeAspect="1"/>
            </p:cNvPicPr>
            <p:nvPr/>
          </p:nvPicPr>
          <p:blipFill>
            <a:blip r:embed="rId8"/>
            <a:stretch>
              <a:fillRect/>
            </a:stretch>
          </p:blipFill>
          <p:spPr>
            <a:xfrm>
              <a:off x="8724277" y="2855058"/>
              <a:ext cx="2647950" cy="1457325"/>
            </a:xfrm>
            <a:prstGeom prst="rect">
              <a:avLst/>
            </a:prstGeom>
          </p:spPr>
        </p:pic>
        <p:pic>
          <p:nvPicPr>
            <p:cNvPr id="29" name="圖片 28"/>
            <p:cNvPicPr>
              <a:picLocks noChangeAspect="1"/>
            </p:cNvPicPr>
            <p:nvPr/>
          </p:nvPicPr>
          <p:blipFill>
            <a:blip r:embed="rId9"/>
            <a:stretch>
              <a:fillRect/>
            </a:stretch>
          </p:blipFill>
          <p:spPr>
            <a:xfrm rot="60000">
              <a:off x="9844367" y="3207677"/>
              <a:ext cx="1103692" cy="630122"/>
            </a:xfrm>
            <a:prstGeom prst="rect">
              <a:avLst/>
            </a:prstGeom>
          </p:spPr>
        </p:pic>
      </p:grpSp>
    </p:spTree>
    <p:extLst>
      <p:ext uri="{BB962C8B-B14F-4D97-AF65-F5344CB8AC3E}">
        <p14:creationId xmlns:p14="http://schemas.microsoft.com/office/powerpoint/2010/main" val="66549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34926" y="1470062"/>
            <a:ext cx="4439093" cy="27699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400" dirty="0"/>
              <a:t>Apply in event live broadcast, church video live broadcast.</a:t>
            </a:r>
            <a:endParaRPr lang="zh-TW" altLang="en-US" sz="1400" dirty="0"/>
          </a:p>
          <a:p>
            <a:pPr marL="285750" indent="-285750">
              <a:spcBef>
                <a:spcPts val="600"/>
              </a:spcBef>
              <a:buFont typeface="Arial" panose="020B0604020202020204" pitchFamily="34" charset="0"/>
              <a:buChar char="•"/>
            </a:pPr>
            <a:r>
              <a:rPr lang="en-US" altLang="zh-TW" sz="1400" dirty="0"/>
              <a:t>LC100 provides an intuitive, easy-to-learn director UI.</a:t>
            </a:r>
          </a:p>
          <a:p>
            <a:pPr marL="285750" indent="-285750">
              <a:spcBef>
                <a:spcPts val="600"/>
              </a:spcBef>
              <a:buFont typeface="Arial" panose="020B0604020202020204" pitchFamily="34" charset="0"/>
              <a:buChar char="•"/>
            </a:pPr>
            <a:r>
              <a:rPr lang="en-US" altLang="zh-TW" sz="1400" dirty="0"/>
              <a:t>The exclusive director UI allows the on-site personnel to quickly adjust the scene, layout, control the camera position, switch the video source, and adjust the audio source according to the environment.</a:t>
            </a:r>
          </a:p>
          <a:p>
            <a:pPr marL="285750" indent="-285750">
              <a:spcBef>
                <a:spcPts val="600"/>
              </a:spcBef>
              <a:buFont typeface="Arial" panose="020B0604020202020204" pitchFamily="34" charset="0"/>
              <a:buChar char="•"/>
            </a:pPr>
            <a:r>
              <a:rPr lang="en-US" altLang="zh-TW" sz="1400" dirty="0"/>
              <a:t>Support touch screen and USB mouse to operate the UI, you can operate it without configuring a computer.</a:t>
            </a:r>
          </a:p>
          <a:p>
            <a:pPr marL="285750" indent="-285750">
              <a:spcBef>
                <a:spcPts val="600"/>
              </a:spcBef>
              <a:buFont typeface="Arial" panose="020B0604020202020204" pitchFamily="34" charset="0"/>
              <a:buChar char="•"/>
            </a:pPr>
            <a:r>
              <a:rPr lang="en-US" altLang="zh-TW" sz="1400" dirty="0"/>
              <a:t>It also provides a web version, which is convenient for remote operation.</a:t>
            </a:r>
          </a:p>
        </p:txBody>
      </p:sp>
      <p:grpSp>
        <p:nvGrpSpPr>
          <p:cNvPr id="8" name="群組 7"/>
          <p:cNvGrpSpPr/>
          <p:nvPr/>
        </p:nvGrpSpPr>
        <p:grpSpPr>
          <a:xfrm>
            <a:off x="388096" y="372421"/>
            <a:ext cx="4804905" cy="954107"/>
            <a:chOff x="388096" y="372421"/>
            <a:chExt cx="4804905" cy="954107"/>
          </a:xfrm>
        </p:grpSpPr>
        <p:sp>
          <p:nvSpPr>
            <p:cNvPr id="9" name="文字方塊 8"/>
            <p:cNvSpPr txBox="1"/>
            <p:nvPr/>
          </p:nvSpPr>
          <p:spPr>
            <a:xfrm>
              <a:off x="388096" y="372421"/>
              <a:ext cx="4804905"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Intuitive Director UI</a:t>
              </a:r>
              <a:endParaRPr lang="zh-TW" altLang="en-US" sz="1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圖片 9"/>
            <p:cNvPicPr>
              <a:picLocks noChangeAspect="1"/>
            </p:cNvPicPr>
            <p:nvPr/>
          </p:nvPicPr>
          <p:blipFill>
            <a:blip r:embed="rId2">
              <a:extLst>
                <a:ext uri="{BEBA8EAE-BF5A-486C-A8C5-ECC9F3942E4B}">
                  <a14:imgProps xmlns:a14="http://schemas.microsoft.com/office/drawing/2010/main">
                    <a14:imgLayer r:embed="rId3">
                      <a14:imgEffect>
                        <a14:backgroundRemoval t="4110" b="97260" l="1299" r="98052">
                          <a14:foregroundMark x1="42857" y1="39041" x2="42857" y2="39041"/>
                        </a14:backgroundRemoval>
                      </a14:imgEffect>
                    </a14:imgLayer>
                  </a14:imgProps>
                </a:ext>
              </a:extLst>
            </a:blip>
            <a:stretch>
              <a:fillRect/>
            </a:stretch>
          </p:blipFill>
          <p:spPr>
            <a:xfrm>
              <a:off x="2606673" y="403041"/>
              <a:ext cx="296547" cy="281142"/>
            </a:xfrm>
            <a:prstGeom prst="rect">
              <a:avLst/>
            </a:prstGeom>
          </p:spPr>
        </p:pic>
        <p:pic>
          <p:nvPicPr>
            <p:cNvPr id="11" name="圖片 10"/>
            <p:cNvPicPr>
              <a:picLocks noChangeAspect="1"/>
            </p:cNvPicPr>
            <p:nvPr/>
          </p:nvPicPr>
          <p:blipFill>
            <a:blip r:embed="rId4">
              <a:extLst>
                <a:ext uri="{BEBA8EAE-BF5A-486C-A8C5-ECC9F3942E4B}">
                  <a14:imgProps xmlns:a14="http://schemas.microsoft.com/office/drawing/2010/main">
                    <a14:imgLayer r:embed="rId5">
                      <a14:imgEffect>
                        <a14:backgroundRemoval t="2878" b="99281" l="4636" r="98013">
                          <a14:foregroundMark x1="40397" y1="65468" x2="40397" y2="65468"/>
                        </a14:backgroundRemoval>
                      </a14:imgEffect>
                    </a14:imgLayer>
                  </a14:imgProps>
                </a:ext>
              </a:extLst>
            </a:blip>
            <a:stretch>
              <a:fillRect/>
            </a:stretch>
          </p:blipFill>
          <p:spPr>
            <a:xfrm>
              <a:off x="1125917" y="434996"/>
              <a:ext cx="276108" cy="241567"/>
            </a:xfrm>
            <a:prstGeom prst="rect">
              <a:avLst/>
            </a:prstGeom>
          </p:spPr>
        </p:pic>
      </p:grpSp>
      <p:grpSp>
        <p:nvGrpSpPr>
          <p:cNvPr id="14" name="群組 13"/>
          <p:cNvGrpSpPr/>
          <p:nvPr/>
        </p:nvGrpSpPr>
        <p:grpSpPr>
          <a:xfrm>
            <a:off x="4700651" y="1491326"/>
            <a:ext cx="4215905" cy="2614258"/>
            <a:chOff x="4663439" y="1470062"/>
            <a:chExt cx="4215905" cy="2614258"/>
          </a:xfrm>
        </p:grpSpPr>
        <p:pic>
          <p:nvPicPr>
            <p:cNvPr id="4" name="圖片 3"/>
            <p:cNvPicPr>
              <a:picLocks noChangeAspect="1"/>
            </p:cNvPicPr>
            <p:nvPr/>
          </p:nvPicPr>
          <p:blipFill>
            <a:blip r:embed="rId6"/>
            <a:stretch>
              <a:fillRect/>
            </a:stretch>
          </p:blipFill>
          <p:spPr>
            <a:xfrm>
              <a:off x="4663439" y="1470062"/>
              <a:ext cx="4215905" cy="2614258"/>
            </a:xfrm>
            <a:prstGeom prst="rect">
              <a:avLst/>
            </a:prstGeom>
          </p:spPr>
        </p:pic>
        <p:pic>
          <p:nvPicPr>
            <p:cNvPr id="6" name="圖片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95334" y="1793080"/>
              <a:ext cx="967403" cy="534193"/>
            </a:xfrm>
            <a:prstGeom prst="rect">
              <a:avLst/>
            </a:prstGeom>
          </p:spPr>
        </p:pic>
        <p:pic>
          <p:nvPicPr>
            <p:cNvPr id="13" name="圖片 1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282954" y="2481263"/>
              <a:ext cx="551484" cy="309764"/>
            </a:xfrm>
            <a:prstGeom prst="rect">
              <a:avLst/>
            </a:prstGeom>
          </p:spPr>
        </p:pic>
      </p:grpSp>
    </p:spTree>
    <p:extLst>
      <p:ext uri="{BB962C8B-B14F-4D97-AF65-F5344CB8AC3E}">
        <p14:creationId xmlns:p14="http://schemas.microsoft.com/office/powerpoint/2010/main" val="228428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8403" y="1473061"/>
            <a:ext cx="7890295" cy="140038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400" dirty="0"/>
              <a:t>Apply in the classrooms, church video live broadcast.</a:t>
            </a:r>
          </a:p>
          <a:p>
            <a:pPr marL="285750" indent="-285750">
              <a:spcBef>
                <a:spcPts val="600"/>
              </a:spcBef>
              <a:buFont typeface="Arial" panose="020B0604020202020204" pitchFamily="34" charset="0"/>
              <a:buChar char="•"/>
            </a:pPr>
            <a:r>
              <a:rPr lang="en-US" altLang="zh-TW" sz="1400" dirty="0"/>
              <a:t>The director UI of LC100 integrates the control of PTZ and tracking cameras.</a:t>
            </a:r>
            <a:endParaRPr lang="zh-TW" altLang="en-US" sz="1400" dirty="0"/>
          </a:p>
          <a:p>
            <a:pPr marL="285750" indent="-285750">
              <a:spcBef>
                <a:spcPts val="600"/>
              </a:spcBef>
              <a:buFont typeface="Arial" panose="020B0604020202020204" pitchFamily="34" charset="0"/>
              <a:buChar char="•"/>
            </a:pPr>
            <a:r>
              <a:rPr lang="en-US" altLang="zh-TW" sz="1400" dirty="0"/>
              <a:t>With the “Macro" function, the extended control panel can be used to bring the camera to a preset position or start/stop the tracking function.</a:t>
            </a:r>
          </a:p>
          <a:p>
            <a:pPr marL="285750" indent="-285750">
              <a:spcBef>
                <a:spcPts val="600"/>
              </a:spcBef>
              <a:buFont typeface="Arial" panose="020B0604020202020204" pitchFamily="34" charset="0"/>
              <a:buChar char="•"/>
            </a:pPr>
            <a:r>
              <a:rPr lang="en-US" altLang="zh-TW" sz="1400" dirty="0"/>
              <a:t>The Extron SMP351 does not integrate cameras, so other camera controllers are required.</a:t>
            </a:r>
            <a:endParaRPr lang="zh-TW" altLang="en-US" sz="1400" dirty="0"/>
          </a:p>
        </p:txBody>
      </p:sp>
      <p:pic>
        <p:nvPicPr>
          <p:cNvPr id="6" name="圖片 5"/>
          <p:cNvPicPr>
            <a:picLocks noChangeAspect="1"/>
          </p:cNvPicPr>
          <p:nvPr/>
        </p:nvPicPr>
        <p:blipFill>
          <a:blip r:embed="rId2"/>
          <a:stretch>
            <a:fillRect/>
          </a:stretch>
        </p:blipFill>
        <p:spPr>
          <a:xfrm>
            <a:off x="469798" y="3088888"/>
            <a:ext cx="6243268" cy="1531219"/>
          </a:xfrm>
          <a:prstGeom prst="rect">
            <a:avLst/>
          </a:prstGeom>
        </p:spPr>
      </p:pic>
      <p:pic>
        <p:nvPicPr>
          <p:cNvPr id="4" name="圖片 3"/>
          <p:cNvPicPr>
            <a:picLocks noChangeAspect="1"/>
          </p:cNvPicPr>
          <p:nvPr/>
        </p:nvPicPr>
        <p:blipFill rotWithShape="1">
          <a:blip r:embed="rId3">
            <a:extLst>
              <a:ext uri="{BEBA8EAE-BF5A-486C-A8C5-ECC9F3942E4B}">
                <a14:imgProps xmlns:a14="http://schemas.microsoft.com/office/drawing/2010/main">
                  <a14:imgLayer r:embed="rId4">
                    <a14:imgEffect>
                      <a14:backgroundRemoval t="3200" b="96800" l="9709" r="89806">
                        <a14:foregroundMark x1="36650" y1="6667" x2="36650" y2="6667"/>
                        <a14:foregroundMark x1="41748" y1="4533" x2="41748" y2="4533"/>
                      </a14:backgroundRemoval>
                    </a14:imgEffect>
                  </a14:imgLayer>
                </a14:imgProps>
              </a:ext>
            </a:extLst>
          </a:blip>
          <a:srcRect l="4130" t="-161" r="15269" b="161"/>
          <a:stretch/>
        </p:blipFill>
        <p:spPr>
          <a:xfrm>
            <a:off x="6418025" y="2763242"/>
            <a:ext cx="1932688" cy="2182509"/>
          </a:xfrm>
          <a:prstGeom prst="rect">
            <a:avLst/>
          </a:prstGeom>
        </p:spPr>
      </p:pic>
      <p:grpSp>
        <p:nvGrpSpPr>
          <p:cNvPr id="8" name="群組 7"/>
          <p:cNvGrpSpPr/>
          <p:nvPr/>
        </p:nvGrpSpPr>
        <p:grpSpPr>
          <a:xfrm>
            <a:off x="388096" y="372421"/>
            <a:ext cx="8008026" cy="830997"/>
            <a:chOff x="388096" y="372421"/>
            <a:chExt cx="8008026" cy="830997"/>
          </a:xfrm>
        </p:grpSpPr>
        <p:sp>
          <p:nvSpPr>
            <p:cNvPr id="9" name="文字方塊 8"/>
            <p:cNvSpPr txBox="1"/>
            <p:nvPr/>
          </p:nvSpPr>
          <p:spPr>
            <a:xfrm>
              <a:off x="388096" y="372421"/>
              <a:ext cx="8008026" cy="83099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28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Integrate PTZ and Tracking Camera Control</a:t>
              </a:r>
              <a:endParaRPr lang="zh-TW" altLang="en-US"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圖片 9"/>
            <p:cNvPicPr>
              <a:picLocks noChangeAspect="1"/>
            </p:cNvPicPr>
            <p:nvPr/>
          </p:nvPicPr>
          <p:blipFill>
            <a:blip r:embed="rId5">
              <a:extLst>
                <a:ext uri="{BEBA8EAE-BF5A-486C-A8C5-ECC9F3942E4B}">
                  <a14:imgProps xmlns:a14="http://schemas.microsoft.com/office/drawing/2010/main">
                    <a14:imgLayer r:embed="rId6">
                      <a14:imgEffect>
                        <a14:backgroundRemoval t="4110" b="97260" l="1299" r="98052">
                          <a14:foregroundMark x1="42857" y1="39041" x2="42857" y2="39041"/>
                        </a14:backgroundRemoval>
                      </a14:imgEffect>
                    </a14:imgLayer>
                  </a14:imgProps>
                </a:ext>
              </a:extLst>
            </a:blip>
            <a:stretch>
              <a:fillRect/>
            </a:stretch>
          </p:blipFill>
          <p:spPr>
            <a:xfrm>
              <a:off x="2606673" y="403041"/>
              <a:ext cx="296547" cy="281142"/>
            </a:xfrm>
            <a:prstGeom prst="rect">
              <a:avLst/>
            </a:prstGeom>
          </p:spPr>
        </p:pic>
        <p:pic>
          <p:nvPicPr>
            <p:cNvPr id="11" name="圖片 10"/>
            <p:cNvPicPr>
              <a:picLocks noChangeAspect="1"/>
            </p:cNvPicPr>
            <p:nvPr/>
          </p:nvPicPr>
          <p:blipFill>
            <a:blip r:embed="rId7">
              <a:extLst>
                <a:ext uri="{BEBA8EAE-BF5A-486C-A8C5-ECC9F3942E4B}">
                  <a14:imgProps xmlns:a14="http://schemas.microsoft.com/office/drawing/2010/main">
                    <a14:imgLayer r:embed="rId8">
                      <a14:imgEffect>
                        <a14:backgroundRemoval t="2878" b="99281" l="4636" r="98013">
                          <a14:foregroundMark x1="40397" y1="65468" x2="40397" y2="65468"/>
                        </a14:backgroundRemoval>
                      </a14:imgEffect>
                    </a14:imgLayer>
                  </a14:imgProps>
                </a:ext>
              </a:extLst>
            </a:blip>
            <a:stretch>
              <a:fillRect/>
            </a:stretch>
          </p:blipFill>
          <p:spPr>
            <a:xfrm>
              <a:off x="1125917" y="434996"/>
              <a:ext cx="276108" cy="241567"/>
            </a:xfrm>
            <a:prstGeom prst="rect">
              <a:avLst/>
            </a:prstGeom>
          </p:spPr>
        </p:pic>
      </p:grpSp>
      <p:pic>
        <p:nvPicPr>
          <p:cNvPr id="13" name="圖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885" y="4090862"/>
            <a:ext cx="280735" cy="281202"/>
          </a:xfrm>
          <a:prstGeom prst="rect">
            <a:avLst/>
          </a:prstGeom>
        </p:spPr>
      </p:pic>
    </p:spTree>
    <p:extLst>
      <p:ext uri="{BB962C8B-B14F-4D97-AF65-F5344CB8AC3E}">
        <p14:creationId xmlns:p14="http://schemas.microsoft.com/office/powerpoint/2010/main" val="3327522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群組 21"/>
          <p:cNvGrpSpPr/>
          <p:nvPr/>
        </p:nvGrpSpPr>
        <p:grpSpPr>
          <a:xfrm>
            <a:off x="388096" y="372421"/>
            <a:ext cx="8357481" cy="954107"/>
            <a:chOff x="388096" y="372421"/>
            <a:chExt cx="8357481" cy="954107"/>
          </a:xfrm>
        </p:grpSpPr>
        <p:sp>
          <p:nvSpPr>
            <p:cNvPr id="23" name="文字方塊 22"/>
            <p:cNvSpPr txBox="1"/>
            <p:nvPr/>
          </p:nvSpPr>
          <p:spPr>
            <a:xfrm>
              <a:off x="388096" y="372421"/>
              <a:ext cx="8357481" cy="954107"/>
            </a:xfrm>
            <a:prstGeom prst="rect">
              <a:avLst/>
            </a:prstGeom>
            <a:noFill/>
          </p:spPr>
          <p:txBody>
            <a:bodyPr wrap="none" rtlCol="0">
              <a:spAutoFit/>
            </a:bodyPr>
            <a:lstStyle/>
            <a:p>
              <a:r>
                <a:rPr lang="en-US" sz="2000" b="1" dirty="0">
                  <a:solidFill>
                    <a:srgbClr val="00B0F0"/>
                  </a:solidFill>
                </a:rPr>
                <a:t>LC100      </a:t>
              </a:r>
              <a:r>
                <a:rPr lang="en-US" sz="2000" b="1" dirty="0">
                  <a:solidFill>
                    <a:srgbClr val="FF6600"/>
                  </a:solidFill>
                </a:rPr>
                <a:t>vs</a:t>
              </a:r>
              <a:r>
                <a:rPr lang="en-US" sz="2000" b="1" dirty="0">
                  <a:solidFill>
                    <a:srgbClr val="00B0F0"/>
                  </a:solidFill>
                </a:rPr>
                <a:t> SMP351</a:t>
              </a:r>
            </a:p>
            <a:p>
              <a:r>
                <a:rPr lang="en-US" altLang="zh-TW"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Support IP Cameras and IP Sources</a:t>
              </a:r>
              <a:endParaRPr lang="zh-TW" altLang="en-US" sz="36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4" name="圖片 23"/>
            <p:cNvPicPr>
              <a:picLocks noChangeAspect="1"/>
            </p:cNvPicPr>
            <p:nvPr/>
          </p:nvPicPr>
          <p:blipFill>
            <a:blip r:embed="rId2">
              <a:extLst>
                <a:ext uri="{BEBA8EAE-BF5A-486C-A8C5-ECC9F3942E4B}">
                  <a14:imgProps xmlns:a14="http://schemas.microsoft.com/office/drawing/2010/main">
                    <a14:imgLayer r:embed="rId3">
                      <a14:imgEffect>
                        <a14:backgroundRemoval t="4110" b="97260" l="1299" r="98052">
                          <a14:foregroundMark x1="42857" y1="39041" x2="42857" y2="39041"/>
                        </a14:backgroundRemoval>
                      </a14:imgEffect>
                    </a14:imgLayer>
                  </a14:imgProps>
                </a:ext>
              </a:extLst>
            </a:blip>
            <a:stretch>
              <a:fillRect/>
            </a:stretch>
          </p:blipFill>
          <p:spPr>
            <a:xfrm>
              <a:off x="2606673" y="403041"/>
              <a:ext cx="296547" cy="281142"/>
            </a:xfrm>
            <a:prstGeom prst="rect">
              <a:avLst/>
            </a:prstGeom>
          </p:spPr>
        </p:pic>
        <p:pic>
          <p:nvPicPr>
            <p:cNvPr id="26" name="圖片 25"/>
            <p:cNvPicPr>
              <a:picLocks noChangeAspect="1"/>
            </p:cNvPicPr>
            <p:nvPr/>
          </p:nvPicPr>
          <p:blipFill>
            <a:blip r:embed="rId4">
              <a:extLst>
                <a:ext uri="{BEBA8EAE-BF5A-486C-A8C5-ECC9F3942E4B}">
                  <a14:imgProps xmlns:a14="http://schemas.microsoft.com/office/drawing/2010/main">
                    <a14:imgLayer r:embed="rId5">
                      <a14:imgEffect>
                        <a14:backgroundRemoval t="2878" b="99281" l="4636" r="98013">
                          <a14:foregroundMark x1="40397" y1="65468" x2="40397" y2="65468"/>
                        </a14:backgroundRemoval>
                      </a14:imgEffect>
                    </a14:imgLayer>
                  </a14:imgProps>
                </a:ext>
              </a:extLst>
            </a:blip>
            <a:stretch>
              <a:fillRect/>
            </a:stretch>
          </p:blipFill>
          <p:spPr>
            <a:xfrm>
              <a:off x="1125917" y="434996"/>
              <a:ext cx="276108" cy="241567"/>
            </a:xfrm>
            <a:prstGeom prst="rect">
              <a:avLst/>
            </a:prstGeom>
          </p:spPr>
        </p:pic>
      </p:grpSp>
      <p:grpSp>
        <p:nvGrpSpPr>
          <p:cNvPr id="4" name="群組 3">
            <a:extLst>
              <a:ext uri="{FF2B5EF4-FFF2-40B4-BE49-F238E27FC236}">
                <a16:creationId xmlns:a16="http://schemas.microsoft.com/office/drawing/2014/main" id="{26952151-6D49-4373-BC93-958B528F4472}"/>
              </a:ext>
            </a:extLst>
          </p:cNvPr>
          <p:cNvGrpSpPr/>
          <p:nvPr/>
        </p:nvGrpSpPr>
        <p:grpSpPr>
          <a:xfrm>
            <a:off x="1607297" y="2727590"/>
            <a:ext cx="5145007" cy="2260051"/>
            <a:chOff x="1263971" y="2457946"/>
            <a:chExt cx="5885163" cy="2585180"/>
          </a:xfrm>
        </p:grpSpPr>
        <p:sp>
          <p:nvSpPr>
            <p:cNvPr id="38" name="文字方塊 37"/>
            <p:cNvSpPr txBox="1"/>
            <p:nvPr/>
          </p:nvSpPr>
          <p:spPr>
            <a:xfrm>
              <a:off x="6278538" y="3923215"/>
              <a:ext cx="870596" cy="261610"/>
            </a:xfrm>
            <a:prstGeom prst="rect">
              <a:avLst/>
            </a:prstGeom>
            <a:noFill/>
          </p:spPr>
          <p:txBody>
            <a:bodyPr wrap="square" rtlCol="0">
              <a:spAutoFit/>
            </a:bodyPr>
            <a:lstStyle/>
            <a:p>
              <a:r>
                <a:rPr lang="en-US" altLang="zh-TW" sz="1100" b="1" dirty="0">
                  <a:latin typeface="Arial" panose="020B0604020202020204" pitchFamily="34" charset="0"/>
                  <a:cs typeface="Arial" panose="020B0604020202020204" pitchFamily="34" charset="0"/>
                </a:rPr>
                <a:t>LC100</a:t>
              </a:r>
              <a:endParaRPr lang="zh-TW" altLang="en-US" sz="1100" b="1" dirty="0">
                <a:latin typeface="Arial" panose="020B0604020202020204" pitchFamily="34" charset="0"/>
                <a:cs typeface="Arial" panose="020B0604020202020204" pitchFamily="34" charset="0"/>
              </a:endParaRPr>
            </a:p>
          </p:txBody>
        </p:sp>
        <p:grpSp>
          <p:nvGrpSpPr>
            <p:cNvPr id="11" name="群組 10"/>
            <p:cNvGrpSpPr/>
            <p:nvPr/>
          </p:nvGrpSpPr>
          <p:grpSpPr>
            <a:xfrm>
              <a:off x="3109402" y="2457946"/>
              <a:ext cx="2704567" cy="2585180"/>
              <a:chOff x="1841500" y="2620636"/>
              <a:chExt cx="2225897" cy="2127640"/>
            </a:xfrm>
          </p:grpSpPr>
          <p:grpSp>
            <p:nvGrpSpPr>
              <p:cNvPr id="10" name="群組 9"/>
              <p:cNvGrpSpPr/>
              <p:nvPr/>
            </p:nvGrpSpPr>
            <p:grpSpPr>
              <a:xfrm>
                <a:off x="1841500" y="2620636"/>
                <a:ext cx="2225897" cy="2127640"/>
                <a:chOff x="1841500" y="2620636"/>
                <a:chExt cx="2225897" cy="2127640"/>
              </a:xfrm>
            </p:grpSpPr>
            <p:sp>
              <p:nvSpPr>
                <p:cNvPr id="6" name="圓形圖 5"/>
                <p:cNvSpPr/>
                <p:nvPr/>
              </p:nvSpPr>
              <p:spPr>
                <a:xfrm>
                  <a:off x="1841500" y="2634044"/>
                  <a:ext cx="2114232" cy="2114232"/>
                </a:xfrm>
                <a:prstGeom prst="pie">
                  <a:avLst>
                    <a:gd name="adj1" fmla="val 5422812"/>
                    <a:gd name="adj2" fmla="val 16200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2" name="圓形圖 41"/>
                <p:cNvSpPr/>
                <p:nvPr/>
              </p:nvSpPr>
              <p:spPr>
                <a:xfrm rot="10800000">
                  <a:off x="1939757" y="2620636"/>
                  <a:ext cx="2127640" cy="2127640"/>
                </a:xfrm>
                <a:prstGeom prst="pie">
                  <a:avLst>
                    <a:gd name="adj1" fmla="val 5422812"/>
                    <a:gd name="adj2" fmla="val 1620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
            <p:nvSpPr>
              <p:cNvPr id="48" name="橢圓 47"/>
              <p:cNvSpPr/>
              <p:nvPr/>
            </p:nvSpPr>
            <p:spPr>
              <a:xfrm>
                <a:off x="2493910" y="3229244"/>
                <a:ext cx="907991" cy="907991"/>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9" name="文字方塊 140"/>
            <p:cNvSpPr txBox="1"/>
            <p:nvPr/>
          </p:nvSpPr>
          <p:spPr>
            <a:xfrm>
              <a:off x="3829035" y="3936926"/>
              <a:ext cx="1244404" cy="246221"/>
            </a:xfrm>
            <a:prstGeom prst="rect">
              <a:avLst/>
            </a:prstGeom>
            <a:noFill/>
          </p:spPr>
          <p:txBody>
            <a:bodyPr wrap="square" rtlCol="0">
              <a:spAutoFit/>
            </a:bodyPr>
            <a:lstStyle/>
            <a:p>
              <a:pPr algn="ctr"/>
              <a:r>
                <a:rPr lang="en-US" altLang="zh-TW" sz="1000" b="1" dirty="0">
                  <a:solidFill>
                    <a:schemeClr val="accent2"/>
                  </a:solidFill>
                  <a:latin typeface="Arial" panose="020B0604020202020204" pitchFamily="34" charset="0"/>
                  <a:ea typeface="Arial Unicode MS" panose="020B0604020202020204" pitchFamily="34" charset="-120"/>
                  <a:cs typeface="Arial" panose="020B0604020202020204" pitchFamily="34" charset="0"/>
                </a:rPr>
                <a:t>Ethernet Switch</a:t>
              </a:r>
            </a:p>
          </p:txBody>
        </p:sp>
        <p:pic>
          <p:nvPicPr>
            <p:cNvPr id="50" name="圖片 4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86210" y="3287913"/>
              <a:ext cx="730054" cy="635302"/>
            </a:xfrm>
            <a:prstGeom prst="rect">
              <a:avLst/>
            </a:prstGeom>
          </p:spPr>
        </p:pic>
        <p:cxnSp>
          <p:nvCxnSpPr>
            <p:cNvPr id="8" name="直線單箭頭接點 7"/>
            <p:cNvCxnSpPr/>
            <p:nvPr/>
          </p:nvCxnSpPr>
          <p:spPr>
            <a:xfrm flipV="1">
              <a:off x="4912892" y="3758681"/>
              <a:ext cx="276569" cy="276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6" descr="C:\Users\Isaac.Chen\Desktop\Img source\Lumens\A50PN_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4342" y="2603025"/>
              <a:ext cx="591684" cy="6408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0" descr="https://www.mylumens.com/images/pdt2/VC-BC701P-BL-46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71592" y="2696370"/>
              <a:ext cx="952655" cy="714491"/>
            </a:xfrm>
            <a:prstGeom prst="rect">
              <a:avLst/>
            </a:prstGeom>
            <a:noFill/>
            <a:extLst>
              <a:ext uri="{909E8E84-426E-40DD-AFC4-6F175D3DCCD1}">
                <a14:hiddenFill xmlns:a14="http://schemas.microsoft.com/office/drawing/2010/main">
                  <a:solidFill>
                    <a:srgbClr val="FFFFFF"/>
                  </a:solidFill>
                </a14:hiddenFill>
              </a:ext>
            </a:extLst>
          </p:spPr>
        </p:pic>
        <p:pic>
          <p:nvPicPr>
            <p:cNvPr id="56" name="圖片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1666" y="3871008"/>
              <a:ext cx="1157920" cy="738174"/>
            </a:xfrm>
            <a:prstGeom prst="rect">
              <a:avLst/>
            </a:prstGeom>
          </p:spPr>
        </p:pic>
        <p:sp>
          <p:nvSpPr>
            <p:cNvPr id="57" name="文字方塊 56"/>
            <p:cNvSpPr txBox="1"/>
            <p:nvPr/>
          </p:nvSpPr>
          <p:spPr>
            <a:xfrm>
              <a:off x="2856696" y="4625473"/>
              <a:ext cx="1161690" cy="246221"/>
            </a:xfrm>
            <a:prstGeom prst="rect">
              <a:avLst/>
            </a:prstGeom>
            <a:noFill/>
          </p:spPr>
          <p:txBody>
            <a:bodyPr wrap="square" rtlCol="0">
              <a:spAutoFit/>
            </a:bodyPr>
            <a:lstStyle>
              <a:defPPr>
                <a:defRPr lang="en-US"/>
              </a:defPPr>
              <a:lvl1pPr algn="ctr">
                <a:defRPr sz="1000" b="1">
                  <a:latin typeface="Arial" panose="020B0604020202020204" pitchFamily="34" charset="0"/>
                  <a:ea typeface="Arial Unicode MS" panose="020B0604020202020204" pitchFamily="34" charset="-120"/>
                  <a:cs typeface="Arial" panose="020B0604020202020204" pitchFamily="34" charset="0"/>
                </a:defRPr>
              </a:lvl1pPr>
            </a:lstStyle>
            <a:p>
              <a:r>
                <a:rPr lang="en-US" altLang="zh-TW" dirty="0"/>
                <a:t>RTSP</a:t>
              </a:r>
              <a:r>
                <a:rPr lang="zh-TW" altLang="en-US" dirty="0"/>
                <a:t>  </a:t>
              </a:r>
              <a:r>
                <a:rPr lang="en-US" altLang="zh-TW" dirty="0"/>
                <a:t>Encoder</a:t>
              </a:r>
              <a:endParaRPr lang="zh-TW" altLang="en-US" dirty="0"/>
            </a:p>
          </p:txBody>
        </p:sp>
        <p:sp>
          <p:nvSpPr>
            <p:cNvPr id="52" name="文字方塊 140"/>
            <p:cNvSpPr txBox="1"/>
            <p:nvPr/>
          </p:nvSpPr>
          <p:spPr>
            <a:xfrm>
              <a:off x="2671592" y="3260553"/>
              <a:ext cx="1434974" cy="246221"/>
            </a:xfrm>
            <a:prstGeom prst="rect">
              <a:avLst/>
            </a:prstGeom>
            <a:noFill/>
          </p:spPr>
          <p:txBody>
            <a:bodyPr wrap="square" rtlCol="0">
              <a:spAutoFit/>
            </a:bodyPr>
            <a:lstStyle/>
            <a:p>
              <a:pPr algn="ctr"/>
              <a:r>
                <a:rPr lang="en-US" altLang="zh-TW" sz="1000" b="1" dirty="0">
                  <a:solidFill>
                    <a:schemeClr val="tx1"/>
                  </a:solidFill>
                  <a:latin typeface="Arial" panose="020B0604020202020204" pitchFamily="34" charset="0"/>
                  <a:ea typeface="Arial Unicode MS" panose="020B0604020202020204" pitchFamily="34" charset="-120"/>
                  <a:cs typeface="Arial" panose="020B0604020202020204" pitchFamily="34" charset="0"/>
                </a:rPr>
                <a:t>IP Camera</a:t>
              </a:r>
            </a:p>
          </p:txBody>
        </p:sp>
        <p:cxnSp>
          <p:nvCxnSpPr>
            <p:cNvPr id="58" name="直線單箭頭接點 57"/>
            <p:cNvCxnSpPr/>
            <p:nvPr/>
          </p:nvCxnSpPr>
          <p:spPr>
            <a:xfrm flipV="1">
              <a:off x="3702381" y="3892751"/>
              <a:ext cx="280072" cy="14485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3766223" y="3410862"/>
              <a:ext cx="241361" cy="197096"/>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2337458" y="4363895"/>
              <a:ext cx="610703"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3" name="群組 62"/>
            <p:cNvGrpSpPr/>
            <p:nvPr/>
          </p:nvGrpSpPr>
          <p:grpSpPr>
            <a:xfrm>
              <a:off x="1263971" y="3871008"/>
              <a:ext cx="933805" cy="810729"/>
              <a:chOff x="278627" y="4020600"/>
              <a:chExt cx="610728" cy="530234"/>
            </a:xfrm>
          </p:grpSpPr>
          <p:pic>
            <p:nvPicPr>
              <p:cNvPr id="61" name="圖片 6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78627" y="4020600"/>
                <a:ext cx="610728" cy="530234"/>
              </a:xfrm>
              <a:prstGeom prst="rect">
                <a:avLst/>
              </a:prstGeom>
            </p:spPr>
          </p:pic>
          <p:sp>
            <p:nvSpPr>
              <p:cNvPr id="62" name="橢圓 61"/>
              <p:cNvSpPr/>
              <p:nvPr/>
            </p:nvSpPr>
            <p:spPr>
              <a:xfrm>
                <a:off x="564438" y="4386263"/>
                <a:ext cx="45719" cy="45719"/>
              </a:xfrm>
              <a:prstGeom prst="ellipse">
                <a:avLst/>
              </a:prstGeom>
              <a:solidFill>
                <a:srgbClr val="CAC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3" name="文字方塊 2"/>
          <p:cNvSpPr txBox="1"/>
          <p:nvPr/>
        </p:nvSpPr>
        <p:spPr>
          <a:xfrm>
            <a:off x="388096" y="1473061"/>
            <a:ext cx="8115394" cy="11079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1400" dirty="0"/>
              <a:t>LC100 integrate IP</a:t>
            </a:r>
            <a:r>
              <a:rPr lang="zh-TW" altLang="en-US" sz="1400" dirty="0"/>
              <a:t> </a:t>
            </a:r>
            <a:r>
              <a:rPr lang="en-US" altLang="zh-TW" sz="1400" dirty="0"/>
              <a:t>camera and can receive RTSP video and audio sources.</a:t>
            </a:r>
          </a:p>
          <a:p>
            <a:pPr marL="285750" indent="-285750">
              <a:spcBef>
                <a:spcPts val="600"/>
              </a:spcBef>
              <a:buFont typeface="Arial" panose="020B0604020202020204" pitchFamily="34" charset="0"/>
              <a:buChar char="•"/>
            </a:pPr>
            <a:r>
              <a:rPr lang="en-US" altLang="zh-TW" sz="1400" dirty="0"/>
              <a:t>This means that installation can be greatly simplified, and the cost and time of installation can be saved.</a:t>
            </a:r>
          </a:p>
          <a:p>
            <a:pPr marL="285750" indent="-285750">
              <a:spcBef>
                <a:spcPts val="600"/>
              </a:spcBef>
              <a:buFont typeface="Arial" panose="020B0604020202020204" pitchFamily="34" charset="0"/>
              <a:buChar char="•"/>
            </a:pPr>
            <a:r>
              <a:rPr lang="en-US" altLang="zh-TW" sz="1400" dirty="0"/>
              <a:t>Apply in education recording and broadcasting, event live broadcast…etc., it can increase the flexibility of configuration and reduce installation time.</a:t>
            </a:r>
          </a:p>
        </p:txBody>
      </p:sp>
      <p:pic>
        <p:nvPicPr>
          <p:cNvPr id="5" name="圖片 4">
            <a:extLst>
              <a:ext uri="{FF2B5EF4-FFF2-40B4-BE49-F238E27FC236}">
                <a16:creationId xmlns:a16="http://schemas.microsoft.com/office/drawing/2014/main" id="{8BAD04B0-F405-49BF-BF8B-2F3D10DA66C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39092" y="3073316"/>
            <a:ext cx="2110453" cy="1582840"/>
          </a:xfrm>
          <a:prstGeom prst="rect">
            <a:avLst/>
          </a:prstGeom>
        </p:spPr>
      </p:pic>
    </p:spTree>
    <p:extLst>
      <p:ext uri="{BB962C8B-B14F-4D97-AF65-F5344CB8AC3E}">
        <p14:creationId xmlns:p14="http://schemas.microsoft.com/office/powerpoint/2010/main" val="1365381785"/>
      </p:ext>
    </p:extLst>
  </p:cSld>
  <p:clrMapOvr>
    <a:masterClrMapping/>
  </p:clrMapOvr>
</p:sld>
</file>

<file path=ppt/theme/theme1.xml><?xml version="1.0" encoding="utf-8"?>
<a:theme xmlns:a="http://schemas.openxmlformats.org/drawingml/2006/main" name="1_Office 佈景主題">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8329</TotalTime>
  <Words>1207</Words>
  <Application>Microsoft Office PowerPoint</Application>
  <PresentationFormat>如螢幕大小 (16:9)</PresentationFormat>
  <Paragraphs>158</Paragraphs>
  <Slides>17</Slides>
  <Notes>2</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17</vt:i4>
      </vt:variant>
    </vt:vector>
  </HeadingPairs>
  <TitlesOfParts>
    <vt:vector size="23" baseType="lpstr">
      <vt:lpstr>微软雅黑</vt:lpstr>
      <vt:lpstr>Arial</vt:lpstr>
      <vt:lpstr>Calibri</vt:lpstr>
      <vt:lpstr>Calibri Light</vt:lpstr>
      <vt:lpstr>Wingdings</vt:lpstr>
      <vt:lpstr>1_Office 佈景主題</vt:lpstr>
      <vt:lpstr>LC100 vs.  Extron SMP351</vt:lpstr>
      <vt:lpstr>Lumens Strength</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Lumens Weakness</vt:lpstr>
      <vt:lpstr>PowerPoint 簡報</vt:lpstr>
      <vt:lpstr>PowerPoint 簡報</vt:lpstr>
      <vt:lpstr>Thank you!</vt:lpstr>
    </vt:vector>
  </TitlesOfParts>
  <Company>LUMENS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Card LC100 vs Extron SMP351 2023-0301</dc:title>
  <dc:creator>Jane.Shen(沈淑媜)</dc:creator>
  <cp:lastModifiedBy>Shani.Wu(吳政萱)</cp:lastModifiedBy>
  <cp:revision>514</cp:revision>
  <dcterms:created xsi:type="dcterms:W3CDTF">2022-03-07T03:27:56Z</dcterms:created>
  <dcterms:modified xsi:type="dcterms:W3CDTF">2023-03-01T06:48:25Z</dcterms:modified>
</cp:coreProperties>
</file>